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56" r:id="rId3"/>
    <p:sldId id="257" r:id="rId4"/>
    <p:sldId id="258" r:id="rId5"/>
    <p:sldId id="265" r:id="rId6"/>
    <p:sldId id="260" r:id="rId7"/>
    <p:sldId id="267" r:id="rId8"/>
    <p:sldId id="262" r:id="rId9"/>
    <p:sldId id="263" r:id="rId10"/>
    <p:sldId id="264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3399FF"/>
    <a:srgbClr val="009999"/>
    <a:srgbClr val="00808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4" autoAdjust="0"/>
  </p:normalViewPr>
  <p:slideViewPr>
    <p:cSldViewPr>
      <p:cViewPr>
        <p:scale>
          <a:sx n="118" d="100"/>
          <a:sy n="118" d="100"/>
        </p:scale>
        <p:origin x="-72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Планирование объемов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страховой</a:t>
            </a:r>
            <a:r>
              <a:rPr lang="ru-RU" sz="20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деятельности                            ЗАСО "Белнефтестрах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" на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882716436524977"/>
          <c:y val="1.3722725483787037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194502582150365E-2"/>
          <c:y val="0.16160827660062724"/>
          <c:w val="0.93206534399403651"/>
          <c:h val="0.679903809378107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Прогноз 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9563310169837761E-3"/>
                  <c:y val="-3.242427139906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8271984116460183E-2"/>
                      <c:h val="5.61022718580279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5F9-4393-99E2-BC994031AE75}"/>
                </c:ext>
              </c:extLst>
            </c:dLbl>
            <c:dLbl>
              <c:idx val="1"/>
              <c:layout>
                <c:manualLayout>
                  <c:x val="-1.1378664019410029E-2"/>
                  <c:y val="-2.5873685053131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F9-4393-99E2-BC994031AE75}"/>
                </c:ext>
              </c:extLst>
            </c:dLbl>
            <c:dLbl>
              <c:idx val="2"/>
              <c:layout>
                <c:manualLayout>
                  <c:x val="-1.1378776014134629E-2"/>
                  <c:y val="-1.3161887485138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5F9-4393-99E2-BC994031AE75}"/>
                </c:ext>
              </c:extLst>
            </c:dLbl>
            <c:dLbl>
              <c:idx val="3"/>
              <c:layout>
                <c:manualLayout>
                  <c:x val="-9.9563310169837761E-3"/>
                  <c:y val="-1.579426498216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5F9-4393-99E2-BC994031AE75}"/>
                </c:ext>
              </c:extLst>
            </c:dLbl>
            <c:dLbl>
              <c:idx val="4"/>
              <c:layout>
                <c:manualLayout>
                  <c:x val="-5.6893320097050146E-3"/>
                  <c:y val="-1.3161887485138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5F9-4393-99E2-BC994031AE75}"/>
                </c:ext>
              </c:extLst>
            </c:dLbl>
            <c:dLbl>
              <c:idx val="5"/>
              <c:layout>
                <c:manualLayout>
                  <c:x val="2.8445540101279068E-3"/>
                  <c:y val="-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5F9-4393-99E2-BC994031A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ВСЕГО</c:v>
                </c:pt>
                <c:pt idx="1">
                  <c:v>Обязательное страхование</c:v>
                </c:pt>
                <c:pt idx="2">
                  <c:v>Добровольное страхование</c:v>
                </c:pt>
                <c:pt idx="3">
                  <c:v>Имущественное страхование</c:v>
                </c:pt>
                <c:pt idx="4">
                  <c:v>Личное  страхование</c:v>
                </c:pt>
                <c:pt idx="5">
                  <c:v>Страхование ответственности</c:v>
                </c:pt>
              </c:strCache>
            </c:strRef>
          </c:cat>
          <c:val>
            <c:numRef>
              <c:f>Лист1!$B$2:$B$7</c:f>
              <c:numCache>
                <c:formatCode>_-* #,##0_р_._-;\-* #,##0_р_._-;_-* "-"??_р_._-;_-@_-</c:formatCode>
                <c:ptCount val="6"/>
                <c:pt idx="0">
                  <c:v>69454947</c:v>
                </c:pt>
                <c:pt idx="1">
                  <c:v>34096014</c:v>
                </c:pt>
                <c:pt idx="2">
                  <c:v>35358933</c:v>
                </c:pt>
                <c:pt idx="3">
                  <c:v>13446782</c:v>
                </c:pt>
                <c:pt idx="4">
                  <c:v>17872259</c:v>
                </c:pt>
                <c:pt idx="5">
                  <c:v>4039892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5F9-4393-99E2-BC994031AE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432776286505802E-2"/>
                  <c:y val="-9.1545551900864483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112,2%</a:t>
                    </a:r>
                  </a:p>
                  <a:p>
                    <a:r>
                      <a:rPr lang="en-US" sz="1400" dirty="0" smtClean="0"/>
                      <a:t>77 945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7317023018947712E-2"/>
                      <c:h val="9.76325250516331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5F9-4393-99E2-BC994031AE75}"/>
                </c:ext>
              </c:extLst>
            </c:dLbl>
            <c:dLbl>
              <c:idx val="1"/>
              <c:layout>
                <c:manualLayout>
                  <c:x val="1.6924586784264062E-2"/>
                  <c:y val="-5.8334926948672835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104,6%</a:t>
                    </a:r>
                  </a:p>
                  <a:p>
                    <a:r>
                      <a:rPr lang="en-US" dirty="0" smtClean="0"/>
                      <a:t>35 656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9878221416258402E-2"/>
                      <c:h val="0.100061194829036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5F9-4393-99E2-BC994031AE75}"/>
                </c:ext>
              </c:extLst>
            </c:dLbl>
            <c:dLbl>
              <c:idx val="2"/>
              <c:layout>
                <c:manualLayout>
                  <c:x val="2.8446548053800473E-2"/>
                  <c:y val="-5.4483477396160022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119,6%</a:t>
                    </a:r>
                  </a:p>
                  <a:p>
                    <a:r>
                      <a:rPr lang="en-US" dirty="0" smtClean="0"/>
                      <a:t>42 289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7716275252570508E-2"/>
                      <c:h val="0.11949055304826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5F9-4393-99E2-BC994031AE75}"/>
                </c:ext>
              </c:extLst>
            </c:dLbl>
            <c:dLbl>
              <c:idx val="3"/>
              <c:layout>
                <c:manualLayout>
                  <c:x val="2.3468494540033184E-2"/>
                  <c:y val="-5.0388204696704027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125,1%</a:t>
                    </a:r>
                  </a:p>
                  <a:p>
                    <a:r>
                      <a:rPr lang="en-US" sz="1400" dirty="0" smtClean="0"/>
                      <a:t>16 823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606979152853983E-2"/>
                      <c:h val="0.104675667406104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5F9-4393-99E2-BC994031AE75}"/>
                </c:ext>
              </c:extLst>
            </c:dLbl>
            <c:dLbl>
              <c:idx val="4"/>
              <c:layout>
                <c:manualLayout>
                  <c:x val="3.4135992058230195E-2"/>
                  <c:y val="-8.3047120018358445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117,3%</a:t>
                    </a:r>
                  </a:p>
                  <a:p>
                    <a:r>
                      <a:rPr lang="en-US" sz="1400" dirty="0" smtClean="0"/>
                      <a:t>20 957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2495314140722711E-2"/>
                      <c:h val="0.104675667406104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5F9-4393-99E2-BC994031AE75}"/>
                </c:ext>
              </c:extLst>
            </c:dLbl>
            <c:dLbl>
              <c:idx val="5"/>
              <c:layout>
                <c:manualLayout>
                  <c:x val="2.1986916328293273E-2"/>
                  <c:y val="-2.186577296718418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111,6%</a:t>
                    </a:r>
                  </a:p>
                  <a:p>
                    <a:r>
                      <a:rPr lang="en-US" dirty="0" smtClean="0"/>
                      <a:t>4 509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8193390698524535E-2"/>
                      <c:h val="9.27751854968254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5F9-4393-99E2-BC994031A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ВСЕГО</c:v>
                </c:pt>
                <c:pt idx="1">
                  <c:v>Обязательное страхование</c:v>
                </c:pt>
                <c:pt idx="2">
                  <c:v>Добровольное страхование</c:v>
                </c:pt>
                <c:pt idx="3">
                  <c:v>Имущественное страхование</c:v>
                </c:pt>
                <c:pt idx="4">
                  <c:v>Личное  страхование</c:v>
                </c:pt>
                <c:pt idx="5">
                  <c:v>Страхование ответственности</c:v>
                </c:pt>
              </c:strCache>
            </c:strRef>
          </c:cat>
          <c:val>
            <c:numRef>
              <c:f>Лист1!$C$2:$C$7</c:f>
              <c:numCache>
                <c:formatCode>_-* #,##0_р_._-;\-* #,##0_р_._-;_-* "-"??_р_._-;_-@_-</c:formatCode>
                <c:ptCount val="6"/>
                <c:pt idx="0">
                  <c:v>77945000.121186465</c:v>
                </c:pt>
                <c:pt idx="1">
                  <c:v>35655716</c:v>
                </c:pt>
                <c:pt idx="2">
                  <c:v>42289284</c:v>
                </c:pt>
                <c:pt idx="3">
                  <c:v>16822822</c:v>
                </c:pt>
                <c:pt idx="4">
                  <c:v>20956652</c:v>
                </c:pt>
                <c:pt idx="5">
                  <c:v>4509810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55F9-4393-99E2-BC994031AE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5669376"/>
        <c:axId val="82327744"/>
        <c:axId val="0"/>
      </c:bar3DChart>
      <c:catAx>
        <c:axId val="8566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3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327744"/>
        <c:crosses val="autoZero"/>
        <c:auto val="1"/>
        <c:lblAlgn val="ctr"/>
        <c:lblOffset val="100"/>
        <c:noMultiLvlLbl val="0"/>
      </c:catAx>
      <c:valAx>
        <c:axId val="82327744"/>
        <c:scaling>
          <c:orientation val="minMax"/>
        </c:scaling>
        <c:delete val="0"/>
        <c:axPos val="l"/>
        <c:majorGridlines/>
        <c:numFmt formatCode="_-* #,##0_р_._-;\-* #,##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566937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2.5557980116904574E-2"/>
                <c:y val="0.79232616843876691"/>
              </c:manualLayout>
            </c:layout>
            <c:tx>
              <c:rich>
                <a:bodyPr rot="0" vert="horz"/>
                <a:lstStyle/>
                <a:p>
                  <a:pPr>
                    <a:defRPr sz="1200" b="0">
                      <a:latin typeface="Times New Roman" pitchFamily="18" charset="0"/>
                      <a:cs typeface="Times New Roman" pitchFamily="18" charset="0"/>
                    </a:defRPr>
                  </a:pPr>
                  <a:r>
                    <a:rPr lang="ru-RU" sz="1200" b="0" dirty="0" smtClean="0">
                      <a:latin typeface="Times New Roman" pitchFamily="18" charset="0"/>
                      <a:cs typeface="Times New Roman" pitchFamily="18" charset="0"/>
                    </a:rPr>
                    <a:t>Тыс.</a:t>
                  </a:r>
                </a:p>
                <a:p>
                  <a:pPr>
                    <a:defRPr sz="1200" b="0">
                      <a:latin typeface="Times New Roman" pitchFamily="18" charset="0"/>
                      <a:cs typeface="Times New Roman" pitchFamily="18" charset="0"/>
                    </a:defRPr>
                  </a:pPr>
                  <a:r>
                    <a:rPr lang="ru-RU" sz="1200" b="0" dirty="0" smtClean="0">
                      <a:latin typeface="Times New Roman" pitchFamily="18" charset="0"/>
                      <a:cs typeface="Times New Roman" pitchFamily="18" charset="0"/>
                    </a:rPr>
                    <a:t> рублей</a:t>
                  </a:r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20465994369801202"/>
          <c:y val="0.9229798057064178"/>
          <c:w val="0.50489383348086769"/>
          <c:h val="6.7603839975522051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Планируемая структура расходов 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 sz="28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ЗАСО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"Белнефтестрах" на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год</a:t>
            </a:r>
          </a:p>
        </c:rich>
      </c:tx>
      <c:layout>
        <c:manualLayout>
          <c:xMode val="edge"/>
          <c:yMode val="edge"/>
          <c:x val="0.24143558617672792"/>
          <c:y val="1.6747082449776109E-2"/>
        </c:manualLayout>
      </c:layout>
      <c:overlay val="0"/>
    </c:title>
    <c:autoTitleDeleted val="0"/>
    <c:view3D>
      <c:rotX val="40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599846894138234"/>
          <c:y val="0.32549463103133469"/>
          <c:w val="0.47432389115234919"/>
          <c:h val="0.394430155049154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rgbClr val="6666FF"/>
              </a:solidFill>
            </c:spPr>
          </c:dPt>
          <c:dPt>
            <c:idx val="1"/>
            <c:bubble3D val="0"/>
            <c:explosion val="6"/>
            <c:spPr>
              <a:solidFill>
                <a:srgbClr val="FF0000"/>
              </a:solidFill>
            </c:spPr>
          </c:dPt>
          <c:dPt>
            <c:idx val="2"/>
            <c:bubble3D val="0"/>
            <c:explosion val="9"/>
            <c:spPr>
              <a:solidFill>
                <a:srgbClr val="00B050"/>
              </a:solidFill>
            </c:spPr>
          </c:dPt>
          <c:dPt>
            <c:idx val="3"/>
            <c:bubble3D val="0"/>
            <c:explosion val="6"/>
            <c:spPr>
              <a:solidFill>
                <a:srgbClr val="990099"/>
              </a:solidFill>
            </c:spPr>
          </c:dPt>
          <c:dPt>
            <c:idx val="4"/>
            <c:bubble3D val="0"/>
            <c:explosion val="4"/>
            <c:spPr>
              <a:solidFill>
                <a:srgbClr val="009999"/>
              </a:solidFill>
            </c:spPr>
          </c:dPt>
          <c:dPt>
            <c:idx val="5"/>
            <c:bubble3D val="0"/>
            <c:explosion val="3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1.1076443569553805E-2"/>
                  <c:y val="-1.20045538418436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Выплаты страхового  возмещения (обеспечения)  </a:t>
                    </a:r>
                    <a:endParaRPr lang="en-US" sz="1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41 488 846</a:t>
                    </a: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рублей    43%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24442257217858E-2"/>
                  <c:y val="-4.97008484564516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Расходы по перестрахованию и </a:t>
                    </a:r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сострахованию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3 780 000 рублей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 4%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70417760279965E-2"/>
                  <c:y val="3.226256865179238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Расходы на ведение дела  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21 588 893 рублей    22%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403543307086512E-2"/>
                  <c:y val="4.986810040430304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Отчисления в фонды  предупредительных мероприятий и гарантийные фонды  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3 490 000 рублей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3%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3928149606299218E-2"/>
                  <c:y val="7.64024407916027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Изменение 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страховых  резервов  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5 544 633 рублей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 6%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462150835699492E-2"/>
                  <c:y val="3.712600773827062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Расходы по инвестиционной и финансовой деятельности, иные расходы</a:t>
                    </a:r>
                  </a:p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21 141 472 рублей   22%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Выплаты страхового  возмещения (обеспечения)</c:v>
                </c:pt>
                <c:pt idx="1">
                  <c:v>Расходы по перестрахованию и сострахованию</c:v>
                </c:pt>
                <c:pt idx="2">
                  <c:v>Расходы на ведение дела</c:v>
                </c:pt>
                <c:pt idx="3">
                  <c:v>Отчисления в фонды  предупредительных мероприятий и гарантийные фонды</c:v>
                </c:pt>
                <c:pt idx="4">
                  <c:v>Изменение страховых  резервов</c:v>
                </c:pt>
                <c:pt idx="5">
                  <c:v>Расходы по инвестиционной и финансовой деятельности, иные расходы.</c:v>
                </c:pt>
              </c:strCache>
            </c:strRef>
          </c:cat>
          <c:val>
            <c:numRef>
              <c:f>Лист1!$B$2:$B$7</c:f>
              <c:numCache>
                <c:formatCode>_-* #,##0_р_._-;\-* #,##0_р_._-;_-* "-"??_р_._-;_-@_-</c:formatCode>
                <c:ptCount val="6"/>
                <c:pt idx="0">
                  <c:v>41488846</c:v>
                </c:pt>
                <c:pt idx="1">
                  <c:v>3780000</c:v>
                </c:pt>
                <c:pt idx="2">
                  <c:v>21588893</c:v>
                </c:pt>
                <c:pt idx="3">
                  <c:v>3490000</c:v>
                </c:pt>
                <c:pt idx="4">
                  <c:v>5544633</c:v>
                </c:pt>
                <c:pt idx="5">
                  <c:v>21141472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7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32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48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51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687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19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29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4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2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2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5957" y="321055"/>
            <a:ext cx="7692085" cy="864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ABCE6"/>
            </a:gs>
            <a:gs pos="51000">
              <a:srgbClr val="CFDBF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FE6F1-EE10-4FB4-9C90-F9A8576B6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3455-C00F-4F3F-987C-7BEC6A009E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9942" y="1855342"/>
            <a:ext cx="7425690" cy="2479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905" algn="ctr">
              <a:lnSpc>
                <a:spcPct val="100000"/>
              </a:lnSpc>
              <a:tabLst>
                <a:tab pos="2037714" algn="l"/>
              </a:tabLst>
            </a:pPr>
            <a:r>
              <a:rPr sz="5400" b="1" spc="5" dirty="0">
                <a:latin typeface="Times New Roman"/>
                <a:cs typeface="Times New Roman"/>
              </a:rPr>
              <a:t>Бизнес-план </a:t>
            </a:r>
            <a:r>
              <a:rPr sz="5400" b="1" dirty="0">
                <a:latin typeface="Times New Roman"/>
                <a:cs typeface="Times New Roman"/>
              </a:rPr>
              <a:t>развития  З</a:t>
            </a:r>
            <a:r>
              <a:rPr sz="5400" b="1" spc="-260" dirty="0">
                <a:latin typeface="Times New Roman"/>
                <a:cs typeface="Times New Roman"/>
              </a:rPr>
              <a:t>А</a:t>
            </a:r>
            <a:r>
              <a:rPr sz="5400" b="1" dirty="0">
                <a:latin typeface="Times New Roman"/>
                <a:cs typeface="Times New Roman"/>
              </a:rPr>
              <a:t>СО	</a:t>
            </a:r>
            <a:r>
              <a:rPr sz="5400" b="1" spc="-10" dirty="0">
                <a:latin typeface="Times New Roman"/>
                <a:cs typeface="Times New Roman"/>
              </a:rPr>
              <a:t>«</a:t>
            </a:r>
            <a:r>
              <a:rPr sz="5400" b="1" dirty="0">
                <a:latin typeface="Times New Roman"/>
                <a:cs typeface="Times New Roman"/>
              </a:rPr>
              <a:t>Белн</a:t>
            </a:r>
            <a:r>
              <a:rPr sz="5400" b="1" spc="70" dirty="0">
                <a:latin typeface="Times New Roman"/>
                <a:cs typeface="Times New Roman"/>
              </a:rPr>
              <a:t>е</a:t>
            </a:r>
            <a:r>
              <a:rPr sz="5400" b="1" dirty="0">
                <a:latin typeface="Times New Roman"/>
                <a:cs typeface="Times New Roman"/>
              </a:rPr>
              <a:t>фт</a:t>
            </a:r>
            <a:r>
              <a:rPr sz="5400" b="1" spc="55" dirty="0">
                <a:latin typeface="Times New Roman"/>
                <a:cs typeface="Times New Roman"/>
              </a:rPr>
              <a:t>е</a:t>
            </a:r>
            <a:r>
              <a:rPr sz="5400" b="1" dirty="0">
                <a:latin typeface="Times New Roman"/>
                <a:cs typeface="Times New Roman"/>
              </a:rPr>
              <a:t>с</a:t>
            </a:r>
            <a:r>
              <a:rPr sz="5400" b="1" spc="60" dirty="0">
                <a:latin typeface="Times New Roman"/>
                <a:cs typeface="Times New Roman"/>
              </a:rPr>
              <a:t>т</a:t>
            </a:r>
            <a:r>
              <a:rPr sz="5400" b="1" dirty="0">
                <a:latin typeface="Times New Roman"/>
                <a:cs typeface="Times New Roman"/>
              </a:rPr>
              <a:t>ра</a:t>
            </a:r>
            <a:r>
              <a:rPr sz="5400" b="1" spc="-10" dirty="0">
                <a:latin typeface="Times New Roman"/>
                <a:cs typeface="Times New Roman"/>
              </a:rPr>
              <a:t>х</a:t>
            </a:r>
            <a:r>
              <a:rPr sz="5400" b="1" dirty="0">
                <a:latin typeface="Times New Roman"/>
                <a:cs typeface="Times New Roman"/>
              </a:rPr>
              <a:t>»  на 2017</a:t>
            </a:r>
            <a:r>
              <a:rPr sz="5400" b="1" spc="-80" dirty="0">
                <a:latin typeface="Times New Roman"/>
                <a:cs typeface="Times New Roman"/>
              </a:rPr>
              <a:t> </a:t>
            </a:r>
            <a:r>
              <a:rPr sz="5400" b="1" spc="-100" dirty="0">
                <a:latin typeface="Times New Roman"/>
                <a:cs typeface="Times New Roman"/>
              </a:rPr>
              <a:t>год</a:t>
            </a:r>
            <a:endParaRPr sz="5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3645" y="225805"/>
            <a:ext cx="7319009" cy="895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900" spc="-25" dirty="0"/>
              <a:t>Главными </a:t>
            </a:r>
            <a:r>
              <a:rPr sz="2900" dirty="0"/>
              <a:t>стратегическими целями</a:t>
            </a:r>
            <a:r>
              <a:rPr sz="2900" spc="-60" dirty="0"/>
              <a:t> </a:t>
            </a:r>
            <a:r>
              <a:rPr sz="2900" dirty="0"/>
              <a:t>развития</a:t>
            </a:r>
            <a:endParaRPr sz="2900"/>
          </a:p>
          <a:p>
            <a:pPr algn="ctr">
              <a:lnSpc>
                <a:spcPct val="100000"/>
              </a:lnSpc>
            </a:pPr>
            <a:r>
              <a:rPr sz="2900" spc="-35" dirty="0"/>
              <a:t>ЗАСО </a:t>
            </a:r>
            <a:r>
              <a:rPr sz="2900" spc="5" dirty="0"/>
              <a:t>«Белнефтестрах» </a:t>
            </a:r>
            <a:r>
              <a:rPr sz="2900" dirty="0"/>
              <a:t>на 2017 </a:t>
            </a:r>
            <a:r>
              <a:rPr sz="2900" spc="-55" dirty="0"/>
              <a:t>год</a:t>
            </a:r>
            <a:r>
              <a:rPr sz="2900" spc="-20" dirty="0"/>
              <a:t> </a:t>
            </a:r>
            <a:r>
              <a:rPr sz="2900" spc="-5" dirty="0"/>
              <a:t>являются: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762406" y="1450085"/>
            <a:ext cx="8053070" cy="4889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получение </a:t>
            </a:r>
            <a:r>
              <a:rPr sz="2000" spc="-10" dirty="0">
                <a:latin typeface="Times New Roman"/>
                <a:cs typeface="Times New Roman"/>
              </a:rPr>
              <a:t>положительного показателя </a:t>
            </a:r>
            <a:r>
              <a:rPr sz="2000" dirty="0">
                <a:latin typeface="Times New Roman"/>
                <a:cs typeface="Times New Roman"/>
              </a:rPr>
              <a:t>рентабельности </a:t>
            </a:r>
            <a:r>
              <a:rPr sz="2000" spc="-10" dirty="0">
                <a:latin typeface="Times New Roman"/>
                <a:cs typeface="Times New Roman"/>
              </a:rPr>
              <a:t>от страховой  </a:t>
            </a:r>
            <a:r>
              <a:rPr sz="2000" dirty="0">
                <a:latin typeface="Times New Roman"/>
                <a:cs typeface="Times New Roman"/>
              </a:rPr>
              <a:t>деятельности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dirty="0">
                <a:latin typeface="Times New Roman"/>
                <a:cs typeface="Times New Roman"/>
              </a:rPr>
              <a:t>уровне </a:t>
            </a:r>
            <a:r>
              <a:rPr sz="2000" spc="-5" dirty="0">
                <a:latin typeface="Times New Roman"/>
                <a:cs typeface="Times New Roman"/>
              </a:rPr>
              <a:t>предусмотренным Бизнес-планом </a:t>
            </a:r>
            <a:r>
              <a:rPr sz="2000" dirty="0">
                <a:latin typeface="Times New Roman"/>
                <a:cs typeface="Times New Roman"/>
              </a:rPr>
              <a:t>развития  </a:t>
            </a:r>
            <a:r>
              <a:rPr sz="2000" spc="-20" dirty="0">
                <a:latin typeface="Times New Roman"/>
                <a:cs typeface="Times New Roman"/>
              </a:rPr>
              <a:t>ЗАСО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«Белнефтестрах»;</a:t>
            </a:r>
            <a:endParaRPr sz="20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формирование сбалансированного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диверсифицированного портфеля  по видам </a:t>
            </a:r>
            <a:r>
              <a:rPr sz="2000" spc="-10" dirty="0">
                <a:latin typeface="Times New Roman"/>
                <a:cs typeface="Times New Roman"/>
              </a:rPr>
              <a:t>страхования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15" dirty="0">
                <a:latin typeface="Times New Roman"/>
                <a:cs typeface="Times New Roman"/>
              </a:rPr>
              <a:t>счет </a:t>
            </a:r>
            <a:r>
              <a:rPr sz="2000" spc="-5" dirty="0">
                <a:latin typeface="Times New Roman"/>
                <a:cs typeface="Times New Roman"/>
              </a:rPr>
              <a:t>опережающего </a:t>
            </a:r>
            <a:r>
              <a:rPr sz="2000" spc="15" dirty="0">
                <a:latin typeface="Times New Roman"/>
                <a:cs typeface="Times New Roman"/>
              </a:rPr>
              <a:t>роста </a:t>
            </a:r>
            <a:r>
              <a:rPr sz="2000" spc="-10" dirty="0">
                <a:latin typeface="Times New Roman"/>
                <a:cs typeface="Times New Roman"/>
              </a:rPr>
              <a:t>страховых </a:t>
            </a:r>
            <a:r>
              <a:rPr sz="2000" spc="-5" dirty="0">
                <a:latin typeface="Times New Roman"/>
                <a:cs typeface="Times New Roman"/>
              </a:rPr>
              <a:t>премий  по </a:t>
            </a:r>
            <a:r>
              <a:rPr sz="2000" spc="-10" dirty="0">
                <a:latin typeface="Times New Roman"/>
                <a:cs typeface="Times New Roman"/>
              </a:rPr>
              <a:t>добровольным </a:t>
            </a:r>
            <a:r>
              <a:rPr sz="2000" dirty="0">
                <a:latin typeface="Times New Roman"/>
                <a:cs typeface="Times New Roman"/>
              </a:rPr>
              <a:t>видам </a:t>
            </a:r>
            <a:r>
              <a:rPr sz="2000" spc="-10" dirty="0">
                <a:latin typeface="Times New Roman"/>
                <a:cs typeface="Times New Roman"/>
              </a:rPr>
              <a:t>страхования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сохранение </a:t>
            </a:r>
            <a:r>
              <a:rPr sz="2000" dirty="0">
                <a:latin typeface="Times New Roman"/>
                <a:cs typeface="Times New Roman"/>
              </a:rPr>
              <a:t>достигнутой </a:t>
            </a:r>
            <a:r>
              <a:rPr sz="2000" spc="-5" dirty="0">
                <a:latin typeface="Times New Roman"/>
                <a:cs typeface="Times New Roman"/>
              </a:rPr>
              <a:t>доли  на </a:t>
            </a:r>
            <a:r>
              <a:rPr sz="2000" spc="-10" dirty="0">
                <a:latin typeface="Times New Roman"/>
                <a:cs typeface="Times New Roman"/>
              </a:rPr>
              <a:t>страховом рынке Республики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Беларусь;</a:t>
            </a:r>
            <a:endParaRPr sz="20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выполнение </a:t>
            </a:r>
            <a:r>
              <a:rPr sz="2000" spc="-10" dirty="0">
                <a:latin typeface="Times New Roman"/>
                <a:cs typeface="Times New Roman"/>
              </a:rPr>
              <a:t>показателей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dirty="0">
                <a:latin typeface="Times New Roman"/>
                <a:cs typeface="Times New Roman"/>
              </a:rPr>
              <a:t>финансовой устойчивости </a:t>
            </a:r>
            <a:r>
              <a:rPr sz="2000" spc="-10" dirty="0">
                <a:latin typeface="Times New Roman"/>
                <a:cs typeface="Times New Roman"/>
              </a:rPr>
              <a:t>страховой  </a:t>
            </a:r>
            <a:r>
              <a:rPr sz="2000" dirty="0">
                <a:latin typeface="Times New Roman"/>
                <a:cs typeface="Times New Roman"/>
              </a:rPr>
              <a:t>организации и </a:t>
            </a:r>
            <a:r>
              <a:rPr sz="2000" spc="-5" dirty="0">
                <a:latin typeface="Times New Roman"/>
                <a:cs typeface="Times New Roman"/>
              </a:rPr>
              <a:t>обеспечение минимального уставного </a:t>
            </a:r>
            <a:r>
              <a:rPr sz="2000" dirty="0">
                <a:latin typeface="Times New Roman"/>
                <a:cs typeface="Times New Roman"/>
              </a:rPr>
              <a:t>фонда  денежными </a:t>
            </a:r>
            <a:r>
              <a:rPr sz="2000" spc="-10" dirty="0">
                <a:latin typeface="Times New Roman"/>
                <a:cs typeface="Times New Roman"/>
              </a:rPr>
              <a:t>средствами </a:t>
            </a: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повышенном размере (эквивалент </a:t>
            </a:r>
            <a:r>
              <a:rPr sz="2000" dirty="0">
                <a:latin typeface="Times New Roman"/>
                <a:cs typeface="Times New Roman"/>
              </a:rPr>
              <a:t>5,0 </a:t>
            </a:r>
            <a:r>
              <a:rPr sz="2000" spc="-5" dirty="0">
                <a:latin typeface="Times New Roman"/>
                <a:cs typeface="Times New Roman"/>
              </a:rPr>
              <a:t>млн.  </a:t>
            </a:r>
            <a:r>
              <a:rPr sz="2000" dirty="0">
                <a:latin typeface="Times New Roman"/>
                <a:cs typeface="Times New Roman"/>
              </a:rPr>
              <a:t>евро);</a:t>
            </a: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обеспечение опережающего </a:t>
            </a:r>
            <a:r>
              <a:rPr sz="2000" spc="15" dirty="0">
                <a:latin typeface="Times New Roman"/>
                <a:cs typeface="Times New Roman"/>
              </a:rPr>
              <a:t>роста </a:t>
            </a:r>
            <a:r>
              <a:rPr sz="2000" spc="-5" dirty="0">
                <a:latin typeface="Times New Roman"/>
                <a:cs typeface="Times New Roman"/>
              </a:rPr>
              <a:t>производительности </a:t>
            </a:r>
            <a:r>
              <a:rPr sz="2000" spc="-30" dirty="0">
                <a:latin typeface="Times New Roman"/>
                <a:cs typeface="Times New Roman"/>
              </a:rPr>
              <a:t>труда </a:t>
            </a:r>
            <a:r>
              <a:rPr sz="2000" dirty="0">
                <a:latin typeface="Times New Roman"/>
                <a:cs typeface="Times New Roman"/>
              </a:rPr>
              <a:t>над  </a:t>
            </a:r>
            <a:r>
              <a:rPr sz="2000" spc="-5" dirty="0">
                <a:latin typeface="Times New Roman"/>
                <a:cs typeface="Times New Roman"/>
              </a:rPr>
              <a:t>ростом номинальной </a:t>
            </a:r>
            <a:r>
              <a:rPr sz="2000" spc="-10" dirty="0">
                <a:latin typeface="Times New Roman"/>
                <a:cs typeface="Times New Roman"/>
              </a:rPr>
              <a:t>начисленной </a:t>
            </a:r>
            <a:r>
              <a:rPr sz="2000" dirty="0">
                <a:latin typeface="Times New Roman"/>
                <a:cs typeface="Times New Roman"/>
              </a:rPr>
              <a:t>среднемесячной </a:t>
            </a:r>
            <a:r>
              <a:rPr sz="2000" spc="-5" dirty="0">
                <a:latin typeface="Times New Roman"/>
                <a:cs typeface="Times New Roman"/>
              </a:rPr>
              <a:t>заработной </a:t>
            </a:r>
            <a:r>
              <a:rPr sz="2000" spc="-15" dirty="0">
                <a:latin typeface="Times New Roman"/>
                <a:cs typeface="Times New Roman"/>
              </a:rPr>
              <a:t>платы  </a:t>
            </a:r>
            <a:r>
              <a:rPr sz="2000" spc="-10" dirty="0">
                <a:latin typeface="Times New Roman"/>
                <a:cs typeface="Times New Roman"/>
              </a:rPr>
              <a:t>работников;</a:t>
            </a:r>
            <a:endParaRPr sz="2000" dirty="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обеспечение опережающего темпа </a:t>
            </a:r>
            <a:r>
              <a:rPr sz="2000" spc="10" dirty="0">
                <a:latin typeface="Times New Roman"/>
                <a:cs typeface="Times New Roman"/>
              </a:rPr>
              <a:t>роста </a:t>
            </a:r>
            <a:r>
              <a:rPr sz="2000" spc="-10" dirty="0">
                <a:latin typeface="Times New Roman"/>
                <a:cs typeface="Times New Roman"/>
              </a:rPr>
              <a:t>страховых </a:t>
            </a:r>
            <a:r>
              <a:rPr sz="2000" spc="5" dirty="0">
                <a:latin typeface="Times New Roman"/>
                <a:cs typeface="Times New Roman"/>
              </a:rPr>
              <a:t>взносов </a:t>
            </a:r>
            <a:r>
              <a:rPr sz="2000" spc="-5" dirty="0">
                <a:latin typeface="Times New Roman"/>
                <a:cs typeface="Times New Roman"/>
              </a:rPr>
              <a:t>над  </a:t>
            </a:r>
            <a:r>
              <a:rPr sz="2000" dirty="0">
                <a:latin typeface="Times New Roman"/>
                <a:cs typeface="Times New Roman"/>
              </a:rPr>
              <a:t>ростом </a:t>
            </a:r>
            <a:r>
              <a:rPr sz="2000" spc="-20" dirty="0">
                <a:latin typeface="Times New Roman"/>
                <a:cs typeface="Times New Roman"/>
              </a:rPr>
              <a:t>расходов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ведение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974" y="48768"/>
            <a:ext cx="6669405" cy="743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spc="-10" dirty="0">
                <a:latin typeface="Times New Roman"/>
                <a:cs typeface="Times New Roman"/>
              </a:rPr>
              <a:t>Выполнение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latin typeface="Times New Roman"/>
                <a:cs typeface="Times New Roman"/>
              </a:rPr>
              <a:t>Республиканской </a:t>
            </a:r>
            <a:r>
              <a:rPr sz="2400" b="1" spc="-5" dirty="0">
                <a:latin typeface="Times New Roman"/>
                <a:cs typeface="Times New Roman"/>
              </a:rPr>
              <a:t>программы </a:t>
            </a:r>
            <a:r>
              <a:rPr sz="2400" b="1" dirty="0">
                <a:latin typeface="Times New Roman"/>
                <a:cs typeface="Times New Roman"/>
              </a:rPr>
              <a:t>на </a:t>
            </a:r>
            <a:r>
              <a:rPr sz="2400" b="1" spc="-5" dirty="0">
                <a:latin typeface="Times New Roman"/>
                <a:cs typeface="Times New Roman"/>
              </a:rPr>
              <a:t>2010-2015</a:t>
            </a:r>
            <a:r>
              <a:rPr sz="2400" b="1" spc="65" dirty="0">
                <a:latin typeface="Times New Roman"/>
                <a:cs typeface="Times New Roman"/>
              </a:rPr>
              <a:t> </a:t>
            </a:r>
            <a:r>
              <a:rPr sz="2400" b="1" spc="-35" dirty="0">
                <a:latin typeface="Times New Roman"/>
                <a:cs typeface="Times New Roman"/>
              </a:rPr>
              <a:t>годы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9178" y="875157"/>
          <a:ext cx="8497010" cy="4162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56"/>
                <a:gridCol w="1539239"/>
                <a:gridCol w="1888236"/>
                <a:gridCol w="1508887"/>
                <a:gridCol w="1904492"/>
              </a:tblGrid>
              <a:tr h="35280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700" spc="-65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700" spc="-10" dirty="0">
                          <a:latin typeface="Times New Roman"/>
                          <a:cs typeface="Times New Roman"/>
                        </a:rPr>
                        <a:t>Страховые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взносы,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тыс.</a:t>
                      </a:r>
                      <a:r>
                        <a:rPr sz="17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20" dirty="0">
                          <a:latin typeface="Times New Roman"/>
                          <a:cs typeface="Times New Roman"/>
                        </a:rPr>
                        <a:t>рублей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700" spc="-15" dirty="0">
                          <a:latin typeface="Times New Roman"/>
                          <a:cs typeface="Times New Roman"/>
                        </a:rPr>
                        <a:t>Темп </a:t>
                      </a:r>
                      <a:r>
                        <a:rPr sz="1700" spc="15" dirty="0">
                          <a:latin typeface="Times New Roman"/>
                          <a:cs typeface="Times New Roman"/>
                        </a:rPr>
                        <a:t>роста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страховых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взносов,</a:t>
                      </a:r>
                      <a:r>
                        <a:rPr sz="1700" spc="-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%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 marR="74295" indent="-1162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700" dirty="0">
                          <a:latin typeface="Times New Roman"/>
                          <a:cs typeface="Times New Roman"/>
                        </a:rPr>
                        <a:t>По всем</a:t>
                      </a:r>
                      <a:r>
                        <a:rPr sz="17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видам 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страхования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56515" indent="3619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700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добровольным 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видам</a:t>
                      </a:r>
                      <a:r>
                        <a:rPr sz="17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страхования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1610" marR="57785" indent="-1143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700" dirty="0">
                          <a:latin typeface="Times New Roman"/>
                          <a:cs typeface="Times New Roman"/>
                        </a:rPr>
                        <a:t>По всем</a:t>
                      </a:r>
                      <a:r>
                        <a:rPr sz="17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видам 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страхования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135" indent="3619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700" dirty="0">
                          <a:latin typeface="Times New Roman"/>
                          <a:cs typeface="Times New Roman"/>
                        </a:rPr>
                        <a:t>По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добровольным 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видам</a:t>
                      </a:r>
                      <a:r>
                        <a:rPr sz="17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Times New Roman"/>
                          <a:cs typeface="Times New Roman"/>
                        </a:rPr>
                        <a:t>страхования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2010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базовый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056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292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2011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409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268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204,2%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37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190,4%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2012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8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290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575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161,6%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3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152,8%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2013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36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873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805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158,3%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3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196,4%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2014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231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106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120,0%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3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122,9%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2015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58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685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sz="18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132,7%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37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134,8%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2010-2015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среднегодовые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152,2%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158,4%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2015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8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2010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831,7%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946,0%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BF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18540" y="5196585"/>
            <a:ext cx="8109584" cy="149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Республиканской </a:t>
            </a:r>
            <a:r>
              <a:rPr sz="1800" dirty="0">
                <a:latin typeface="Times New Roman"/>
                <a:cs typeface="Times New Roman"/>
              </a:rPr>
              <a:t>программой развития установлены следующие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показатели: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638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800" b="1" spc="-15" dirty="0">
                <a:latin typeface="Times New Roman"/>
                <a:cs typeface="Times New Roman"/>
              </a:rPr>
              <a:t>Среднегодовые </a:t>
            </a:r>
            <a:r>
              <a:rPr sz="1800" b="1" spc="-5" dirty="0">
                <a:latin typeface="Times New Roman"/>
                <a:cs typeface="Times New Roman"/>
              </a:rPr>
              <a:t>темпы </a:t>
            </a:r>
            <a:r>
              <a:rPr sz="1800" b="1" dirty="0">
                <a:latin typeface="Times New Roman"/>
                <a:cs typeface="Times New Roman"/>
              </a:rPr>
              <a:t>роста</a:t>
            </a:r>
            <a:r>
              <a:rPr sz="1800" dirty="0">
                <a:latin typeface="Times New Roman"/>
                <a:cs typeface="Times New Roman"/>
              </a:rPr>
              <a:t>: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всем видам </a:t>
            </a:r>
            <a:r>
              <a:rPr sz="1800" spc="-10" dirty="0">
                <a:latin typeface="Times New Roman"/>
                <a:cs typeface="Times New Roman"/>
              </a:rPr>
              <a:t>страхования </a:t>
            </a:r>
            <a:r>
              <a:rPr sz="1800" dirty="0">
                <a:latin typeface="Times New Roman"/>
                <a:cs typeface="Times New Roman"/>
              </a:rPr>
              <a:t>- 149-150% , </a:t>
            </a:r>
            <a:r>
              <a:rPr sz="1800" spc="-5" dirty="0">
                <a:latin typeface="Times New Roman"/>
                <a:cs typeface="Times New Roman"/>
              </a:rPr>
              <a:t>в </a:t>
            </a:r>
            <a:r>
              <a:rPr sz="1800" spc="-35" dirty="0">
                <a:latin typeface="Times New Roman"/>
                <a:cs typeface="Times New Roman"/>
              </a:rPr>
              <a:t>т.ч. </a:t>
            </a:r>
            <a:r>
              <a:rPr sz="1800" spc="-5" dirty="0">
                <a:latin typeface="Times New Roman"/>
                <a:cs typeface="Times New Roman"/>
              </a:rPr>
              <a:t>по  добровольным </a:t>
            </a:r>
            <a:r>
              <a:rPr sz="1800" dirty="0">
                <a:latin typeface="Times New Roman"/>
                <a:cs typeface="Times New Roman"/>
              </a:rPr>
              <a:t>видам </a:t>
            </a:r>
            <a:r>
              <a:rPr sz="1800" spc="-10" dirty="0">
                <a:latin typeface="Times New Roman"/>
                <a:cs typeface="Times New Roman"/>
              </a:rPr>
              <a:t>страхования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153-155%.</a:t>
            </a:r>
            <a:endParaRPr sz="1800">
              <a:latin typeface="Times New Roman"/>
              <a:cs typeface="Times New Roman"/>
            </a:endParaRPr>
          </a:p>
          <a:p>
            <a:pPr marL="299085" marR="534670" indent="-286385">
              <a:lnSpc>
                <a:spcPct val="100000"/>
              </a:lnSpc>
              <a:spcBef>
                <a:spcPts val="43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800" spc="-20" dirty="0">
                <a:latin typeface="Times New Roman"/>
                <a:cs typeface="Times New Roman"/>
              </a:rPr>
              <a:t>Темп </a:t>
            </a:r>
            <a:r>
              <a:rPr sz="1800" spc="15" dirty="0">
                <a:latin typeface="Times New Roman"/>
                <a:cs typeface="Times New Roman"/>
              </a:rPr>
              <a:t>роста </a:t>
            </a:r>
            <a:r>
              <a:rPr sz="1800" dirty="0">
                <a:latin typeface="Times New Roman"/>
                <a:cs typeface="Times New Roman"/>
              </a:rPr>
              <a:t>за </a:t>
            </a:r>
            <a:r>
              <a:rPr sz="1800" spc="-10" dirty="0">
                <a:latin typeface="Times New Roman"/>
                <a:cs typeface="Times New Roman"/>
              </a:rPr>
              <a:t>период </a:t>
            </a:r>
            <a:r>
              <a:rPr sz="1800" dirty="0">
                <a:latin typeface="Times New Roman"/>
                <a:cs typeface="Times New Roman"/>
              </a:rPr>
              <a:t>2010-2015 </a:t>
            </a:r>
            <a:r>
              <a:rPr sz="1800" spc="-50" dirty="0">
                <a:latin typeface="Times New Roman"/>
                <a:cs typeface="Times New Roman"/>
              </a:rPr>
              <a:t>гг.: </a:t>
            </a:r>
            <a:r>
              <a:rPr sz="1800" spc="-5" dirty="0">
                <a:latin typeface="Times New Roman"/>
                <a:cs typeface="Times New Roman"/>
              </a:rPr>
              <a:t>по </a:t>
            </a:r>
            <a:r>
              <a:rPr sz="1800" dirty="0">
                <a:latin typeface="Times New Roman"/>
                <a:cs typeface="Times New Roman"/>
              </a:rPr>
              <a:t>всем видам </a:t>
            </a:r>
            <a:r>
              <a:rPr sz="1800" spc="-10" dirty="0">
                <a:latin typeface="Times New Roman"/>
                <a:cs typeface="Times New Roman"/>
              </a:rPr>
              <a:t>страхования </a:t>
            </a:r>
            <a:r>
              <a:rPr sz="1800" dirty="0">
                <a:latin typeface="Times New Roman"/>
                <a:cs typeface="Times New Roman"/>
              </a:rPr>
              <a:t>– не менее  732,2%, </a:t>
            </a:r>
            <a:r>
              <a:rPr sz="1800" spc="-5" dirty="0">
                <a:latin typeface="Times New Roman"/>
                <a:cs typeface="Times New Roman"/>
              </a:rPr>
              <a:t>в </a:t>
            </a:r>
            <a:r>
              <a:rPr sz="1800" spc="-35" dirty="0">
                <a:latin typeface="Times New Roman"/>
                <a:cs typeface="Times New Roman"/>
              </a:rPr>
              <a:t>т.ч. </a:t>
            </a:r>
            <a:r>
              <a:rPr sz="1800" spc="-5" dirty="0">
                <a:latin typeface="Times New Roman"/>
                <a:cs typeface="Times New Roman"/>
              </a:rPr>
              <a:t>по добровольным </a:t>
            </a:r>
            <a:r>
              <a:rPr sz="1800" dirty="0">
                <a:latin typeface="Times New Roman"/>
                <a:cs typeface="Times New Roman"/>
              </a:rPr>
              <a:t>видам </a:t>
            </a:r>
            <a:r>
              <a:rPr sz="1800" spc="-10" dirty="0">
                <a:latin typeface="Times New Roman"/>
                <a:cs typeface="Times New Roman"/>
              </a:rPr>
              <a:t>страхования </a:t>
            </a:r>
            <a:r>
              <a:rPr sz="1800" dirty="0">
                <a:latin typeface="Times New Roman"/>
                <a:cs typeface="Times New Roman"/>
              </a:rPr>
              <a:t>– не менее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848,1%.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536" y="5229200"/>
            <a:ext cx="8424936" cy="151216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Планирование объемов страховых взносов на 2016 год произведено исходя из поставленных задач по развитию Общества, а именно: сохранение наработанного страхового портфеля, как по обязательным, так и по добровольным видам страхования, увеличение добровольных видов страхования в общем объеме взносов. 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92374612"/>
              </p:ext>
            </p:extLst>
          </p:nvPr>
        </p:nvGraphicFramePr>
        <p:xfrm>
          <a:off x="143508" y="116632"/>
          <a:ext cx="892899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94176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296926"/>
            <a:ext cx="8196580" cy="681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algn="ctr">
              <a:lnSpc>
                <a:spcPct val="100000"/>
              </a:lnSpc>
            </a:pPr>
            <a:r>
              <a:rPr sz="2200" spc="-15" dirty="0"/>
              <a:t>Структура </a:t>
            </a:r>
            <a:r>
              <a:rPr sz="2200" spc="-30" dirty="0"/>
              <a:t>доходной </a:t>
            </a:r>
            <a:r>
              <a:rPr sz="2200" spc="-5" dirty="0"/>
              <a:t>части </a:t>
            </a:r>
            <a:r>
              <a:rPr sz="2200" spc="-20" dirty="0"/>
              <a:t>бюджета </a:t>
            </a:r>
            <a:r>
              <a:rPr sz="2200" spc="-30" dirty="0"/>
              <a:t>ЗАСО </a:t>
            </a:r>
            <a:r>
              <a:rPr sz="2200" dirty="0"/>
              <a:t>«Белнефтестрах» </a:t>
            </a:r>
            <a:r>
              <a:rPr sz="2200" spc="-10" dirty="0" err="1" smtClean="0"/>
              <a:t>на</a:t>
            </a:r>
            <a:endParaRPr sz="2200" dirty="0"/>
          </a:p>
          <a:p>
            <a:pPr marL="12700" algn="ctr">
              <a:lnSpc>
                <a:spcPct val="100000"/>
              </a:lnSpc>
            </a:pPr>
            <a:r>
              <a:rPr sz="2200" dirty="0"/>
              <a:t>2017 </a:t>
            </a:r>
            <a:r>
              <a:rPr sz="2200" spc="-45" dirty="0"/>
              <a:t>год </a:t>
            </a:r>
            <a:r>
              <a:rPr sz="2200" spc="-10" dirty="0"/>
              <a:t>представлена следующим</a:t>
            </a:r>
            <a:r>
              <a:rPr sz="2200" spc="100" dirty="0"/>
              <a:t> </a:t>
            </a:r>
            <a:r>
              <a:rPr sz="2200" spc="-10" dirty="0"/>
              <a:t>образом:</a:t>
            </a:r>
            <a:endParaRPr sz="2200" dirty="0"/>
          </a:p>
        </p:txBody>
      </p:sp>
      <p:sp>
        <p:nvSpPr>
          <p:cNvPr id="3" name="object 3"/>
          <p:cNvSpPr/>
          <p:nvPr/>
        </p:nvSpPr>
        <p:spPr>
          <a:xfrm>
            <a:off x="1548383" y="3279647"/>
            <a:ext cx="5914644" cy="2918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60676" y="3603878"/>
            <a:ext cx="509270" cy="70485"/>
          </a:xfrm>
          <a:custGeom>
            <a:avLst/>
            <a:gdLst/>
            <a:ahLst/>
            <a:cxnLst/>
            <a:rect l="l" t="t" r="r" b="b"/>
            <a:pathLst>
              <a:path w="509269" h="70485">
                <a:moveTo>
                  <a:pt x="509016" y="0"/>
                </a:moveTo>
                <a:lnTo>
                  <a:pt x="0" y="702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9048" y="2645282"/>
            <a:ext cx="1170940" cy="779145"/>
          </a:xfrm>
          <a:custGeom>
            <a:avLst/>
            <a:gdLst/>
            <a:ahLst/>
            <a:cxnLst/>
            <a:rect l="l" t="t" r="r" b="b"/>
            <a:pathLst>
              <a:path w="1170939" h="779145">
                <a:moveTo>
                  <a:pt x="1170431" y="778763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53384" y="2614802"/>
            <a:ext cx="570230" cy="722630"/>
          </a:xfrm>
          <a:custGeom>
            <a:avLst/>
            <a:gdLst/>
            <a:ahLst/>
            <a:cxnLst/>
            <a:rect l="l" t="t" r="r" b="b"/>
            <a:pathLst>
              <a:path w="570229" h="722629">
                <a:moveTo>
                  <a:pt x="569976" y="722376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02608" y="2357628"/>
            <a:ext cx="281940" cy="986155"/>
          </a:xfrm>
          <a:custGeom>
            <a:avLst/>
            <a:gdLst/>
            <a:ahLst/>
            <a:cxnLst/>
            <a:rect l="l" t="t" r="r" b="b"/>
            <a:pathLst>
              <a:path w="281939" h="986154">
                <a:moveTo>
                  <a:pt x="0" y="986028"/>
                </a:moveTo>
                <a:lnTo>
                  <a:pt x="2819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45964" y="2836607"/>
            <a:ext cx="897636" cy="507176"/>
          </a:xfrm>
          <a:custGeom>
            <a:avLst/>
            <a:gdLst/>
            <a:ahLst/>
            <a:cxnLst/>
            <a:rect l="l" t="t" r="r" b="b"/>
            <a:pathLst>
              <a:path w="376554" h="401320">
                <a:moveTo>
                  <a:pt x="0" y="400812"/>
                </a:moveTo>
                <a:lnTo>
                  <a:pt x="3764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26706" y="4741743"/>
            <a:ext cx="1719580" cy="1239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ct val="95800"/>
              </a:lnSpc>
            </a:pPr>
            <a:r>
              <a:rPr sz="1400" spc="-5" dirty="0">
                <a:latin typeface="Times New Roman"/>
                <a:cs typeface="Times New Roman"/>
              </a:rPr>
              <a:t>Подписанные  страховые </a:t>
            </a:r>
            <a:r>
              <a:rPr sz="1400" spc="5" dirty="0">
                <a:latin typeface="Times New Roman"/>
                <a:cs typeface="Times New Roman"/>
              </a:rPr>
              <a:t>взносы </a:t>
            </a:r>
            <a:r>
              <a:rPr sz="1400" dirty="0">
                <a:latin typeface="Times New Roman"/>
                <a:cs typeface="Times New Roman"/>
              </a:rPr>
              <a:t>по  </a:t>
            </a:r>
            <a:r>
              <a:rPr sz="1400" spc="-5" dirty="0">
                <a:latin typeface="Times New Roman"/>
                <a:cs typeface="Times New Roman"/>
              </a:rPr>
              <a:t>прямому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страхованию 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сострахованию</a:t>
            </a:r>
            <a:endParaRPr sz="1400" dirty="0">
              <a:latin typeface="Times New Roman"/>
              <a:cs typeface="Times New Roman"/>
            </a:endParaRPr>
          </a:p>
          <a:p>
            <a:pPr marL="87630" algn="ctr">
              <a:lnSpc>
                <a:spcPts val="1585"/>
              </a:lnSpc>
            </a:pPr>
            <a:r>
              <a:rPr sz="1400" dirty="0">
                <a:latin typeface="Times New Roman"/>
                <a:cs typeface="Times New Roman"/>
              </a:rPr>
              <a:t>77 945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000</a:t>
            </a:r>
            <a:r>
              <a:rPr lang="ru-RU" sz="1400" dirty="0" smtClean="0">
                <a:latin typeface="Times New Roman"/>
                <a:cs typeface="Times New Roman"/>
              </a:rPr>
              <a:t> рублей</a:t>
            </a:r>
            <a:endParaRPr sz="1400" dirty="0">
              <a:latin typeface="Times New Roman"/>
              <a:cs typeface="Times New Roman"/>
            </a:endParaRPr>
          </a:p>
          <a:p>
            <a:pPr marL="92075" algn="ctr">
              <a:lnSpc>
                <a:spcPts val="1645"/>
              </a:lnSpc>
            </a:pPr>
            <a:r>
              <a:rPr sz="1400" spc="5" dirty="0">
                <a:latin typeface="Times New Roman"/>
                <a:cs typeface="Times New Roman"/>
              </a:rPr>
              <a:t>74%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4344" y="3306826"/>
            <a:ext cx="1840864" cy="1234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2230">
              <a:lnSpc>
                <a:spcPts val="1610"/>
              </a:lnSpc>
            </a:pPr>
            <a:r>
              <a:rPr sz="1400" spc="-15" dirty="0">
                <a:latin typeface="Times New Roman"/>
                <a:cs typeface="Times New Roman"/>
              </a:rPr>
              <a:t>Доходы, </a:t>
            </a:r>
            <a:r>
              <a:rPr sz="1400" spc="-5" dirty="0">
                <a:latin typeface="Times New Roman"/>
                <a:cs typeface="Times New Roman"/>
              </a:rPr>
              <a:t>связанные </a:t>
            </a:r>
            <a:r>
              <a:rPr sz="1400" dirty="0">
                <a:latin typeface="Times New Roman"/>
                <a:cs typeface="Times New Roman"/>
              </a:rPr>
              <a:t>с  </a:t>
            </a:r>
            <a:r>
              <a:rPr sz="1400" spc="-5" dirty="0">
                <a:latin typeface="Times New Roman"/>
                <a:cs typeface="Times New Roman"/>
              </a:rPr>
              <a:t>возмещением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убытков</a:t>
            </a:r>
            <a:r>
              <a:rPr sz="1400" u="sng" dirty="0">
                <a:latin typeface="Times New Roman"/>
                <a:cs typeface="Times New Roman"/>
              </a:rPr>
              <a:t> </a:t>
            </a:r>
            <a:r>
              <a:rPr sz="1400" u="sng" spc="65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  <a:p>
            <a:pPr marR="110489" algn="ctr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выплатам</a:t>
            </a:r>
            <a:endParaRPr sz="1400" dirty="0">
              <a:latin typeface="Times New Roman"/>
              <a:cs typeface="Times New Roman"/>
            </a:endParaRPr>
          </a:p>
          <a:p>
            <a:pPr marL="170815" marR="281940" algn="ctr">
              <a:lnSpc>
                <a:spcPts val="1620"/>
              </a:lnSpc>
              <a:spcBef>
                <a:spcPts val="65"/>
              </a:spcBef>
            </a:pPr>
            <a:r>
              <a:rPr sz="1400" spc="-10" dirty="0">
                <a:latin typeface="Times New Roman"/>
                <a:cs typeface="Times New Roman"/>
              </a:rPr>
              <a:t>страхового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случая  </a:t>
            </a:r>
            <a:r>
              <a:rPr sz="1400" dirty="0">
                <a:latin typeface="Times New Roman"/>
                <a:cs typeface="Times New Roman"/>
              </a:rPr>
              <a:t>1 900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000</a:t>
            </a:r>
            <a:r>
              <a:rPr lang="ru-RU" sz="1400" dirty="0" smtClean="0">
                <a:latin typeface="Times New Roman"/>
                <a:cs typeface="Times New Roman"/>
              </a:rPr>
              <a:t> рублей</a:t>
            </a:r>
            <a:endParaRPr sz="1400" dirty="0">
              <a:latin typeface="Times New Roman"/>
              <a:cs typeface="Times New Roman"/>
            </a:endParaRPr>
          </a:p>
          <a:p>
            <a:pPr marR="61594" algn="ctr">
              <a:lnSpc>
                <a:spcPts val="1565"/>
              </a:lnSpc>
            </a:pPr>
            <a:r>
              <a:rPr sz="1400" spc="5" dirty="0">
                <a:latin typeface="Times New Roman"/>
                <a:cs typeface="Times New Roman"/>
              </a:rPr>
              <a:t>2%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8200" y="2073909"/>
            <a:ext cx="1510487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270" algn="ctr">
              <a:lnSpc>
                <a:spcPts val="1610"/>
              </a:lnSpc>
            </a:pPr>
            <a:r>
              <a:rPr sz="1400" spc="-20" dirty="0">
                <a:latin typeface="Times New Roman"/>
                <a:cs typeface="Times New Roman"/>
              </a:rPr>
              <a:t>Доходы </a:t>
            </a:r>
            <a:r>
              <a:rPr sz="1400" spc="-10" dirty="0">
                <a:latin typeface="Times New Roman"/>
                <a:cs typeface="Times New Roman"/>
              </a:rPr>
              <a:t>от  </a:t>
            </a:r>
            <a:r>
              <a:rPr sz="1400" dirty="0">
                <a:latin typeface="Times New Roman"/>
                <a:cs typeface="Times New Roman"/>
              </a:rPr>
              <a:t>ин</a:t>
            </a:r>
            <a:r>
              <a:rPr sz="1400" spc="-15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е</a:t>
            </a:r>
            <a:r>
              <a:rPr sz="1400" dirty="0">
                <a:latin typeface="Times New Roman"/>
                <a:cs typeface="Times New Roman"/>
              </a:rPr>
              <a:t>сти</a:t>
            </a:r>
            <a:r>
              <a:rPr sz="1400" spc="5" dirty="0">
                <a:latin typeface="Times New Roman"/>
                <a:cs typeface="Times New Roman"/>
              </a:rPr>
              <a:t>ц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10" dirty="0">
                <a:latin typeface="Times New Roman"/>
                <a:cs typeface="Times New Roman"/>
              </a:rPr>
              <a:t>о</a:t>
            </a:r>
            <a:r>
              <a:rPr sz="1400" dirty="0">
                <a:latin typeface="Times New Roman"/>
                <a:cs typeface="Times New Roman"/>
              </a:rPr>
              <a:t>н</a:t>
            </a:r>
            <a:r>
              <a:rPr sz="1400" spc="-10" dirty="0">
                <a:latin typeface="Times New Roman"/>
                <a:cs typeface="Times New Roman"/>
              </a:rPr>
              <a:t>но</a:t>
            </a:r>
            <a:r>
              <a:rPr sz="1400" dirty="0">
                <a:latin typeface="Times New Roman"/>
                <a:cs typeface="Times New Roman"/>
              </a:rPr>
              <a:t>й</a:t>
            </a:r>
          </a:p>
          <a:p>
            <a:pPr marL="116205" algn="ctr">
              <a:lnSpc>
                <a:spcPts val="1530"/>
              </a:lnSpc>
            </a:pPr>
            <a:r>
              <a:rPr sz="1400" spc="15" dirty="0">
                <a:latin typeface="Times New Roman"/>
                <a:cs typeface="Times New Roman"/>
              </a:rPr>
              <a:t>деятельности</a:t>
            </a:r>
            <a:r>
              <a:rPr sz="1400" u="sng" dirty="0">
                <a:latin typeface="Times New Roman"/>
                <a:cs typeface="Times New Roman"/>
              </a:rPr>
              <a:t> </a:t>
            </a:r>
            <a:r>
              <a:rPr sz="1400" u="sng" spc="80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  <a:p>
            <a:pPr marL="42545" algn="ctr">
              <a:lnSpc>
                <a:spcPts val="1614"/>
              </a:lnSpc>
            </a:pPr>
            <a:r>
              <a:rPr sz="1400" dirty="0">
                <a:latin typeface="Times New Roman"/>
                <a:cs typeface="Times New Roman"/>
              </a:rPr>
              <a:t>9 063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600</a:t>
            </a:r>
            <a:r>
              <a:rPr lang="ru-RU" sz="1400" dirty="0" smtClean="0">
                <a:latin typeface="Times New Roman"/>
                <a:cs typeface="Times New Roman"/>
              </a:rPr>
              <a:t> рублей</a:t>
            </a:r>
            <a:endParaRPr sz="1400" dirty="0">
              <a:latin typeface="Times New Roman"/>
              <a:cs typeface="Times New Roman"/>
            </a:endParaRPr>
          </a:p>
          <a:p>
            <a:pPr marL="90170" algn="ctr">
              <a:lnSpc>
                <a:spcPts val="1650"/>
              </a:lnSpc>
            </a:pPr>
            <a:r>
              <a:rPr sz="1400" spc="5" dirty="0">
                <a:latin typeface="Times New Roman"/>
                <a:cs typeface="Times New Roman"/>
              </a:rPr>
              <a:t>9%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5208" y="1375360"/>
            <a:ext cx="1211453" cy="12394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1910" algn="ctr">
              <a:lnSpc>
                <a:spcPct val="95900"/>
              </a:lnSpc>
            </a:pPr>
            <a:r>
              <a:rPr sz="1400" spc="-20" dirty="0">
                <a:latin typeface="Times New Roman"/>
                <a:cs typeface="Times New Roman"/>
              </a:rPr>
              <a:t>Доходы </a:t>
            </a:r>
            <a:r>
              <a:rPr sz="1400" dirty="0">
                <a:latin typeface="Times New Roman"/>
                <a:cs typeface="Times New Roman"/>
              </a:rPr>
              <a:t>по  деятельности  </a:t>
            </a:r>
            <a:r>
              <a:rPr sz="1400" spc="-5" dirty="0">
                <a:latin typeface="Times New Roman"/>
                <a:cs typeface="Times New Roman"/>
              </a:rPr>
              <a:t>связанной </a:t>
            </a:r>
            <a:r>
              <a:rPr sz="1400" dirty="0">
                <a:latin typeface="Times New Roman"/>
                <a:cs typeface="Times New Roman"/>
              </a:rPr>
              <a:t>со  с</a:t>
            </a:r>
            <a:r>
              <a:rPr sz="1400" spc="5" dirty="0">
                <a:latin typeface="Times New Roman"/>
                <a:cs typeface="Times New Roman"/>
              </a:rPr>
              <a:t>т</a:t>
            </a:r>
            <a:r>
              <a:rPr sz="1400" dirty="0">
                <a:latin typeface="Times New Roman"/>
                <a:cs typeface="Times New Roman"/>
              </a:rPr>
              <a:t>ра</a:t>
            </a:r>
            <a:r>
              <a:rPr sz="1400" spc="-45" dirty="0">
                <a:latin typeface="Times New Roman"/>
                <a:cs typeface="Times New Roman"/>
              </a:rPr>
              <a:t>х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-30" dirty="0">
                <a:latin typeface="Times New Roman"/>
                <a:cs typeface="Times New Roman"/>
              </a:rPr>
              <a:t>в</a:t>
            </a:r>
            <a:r>
              <a:rPr sz="1400" dirty="0">
                <a:latin typeface="Times New Roman"/>
                <a:cs typeface="Times New Roman"/>
              </a:rPr>
              <a:t>ани</a:t>
            </a:r>
            <a:r>
              <a:rPr sz="1400" spc="-15" dirty="0">
                <a:latin typeface="Times New Roman"/>
                <a:cs typeface="Times New Roman"/>
              </a:rPr>
              <a:t>е</a:t>
            </a:r>
            <a:r>
              <a:rPr sz="1400" dirty="0">
                <a:latin typeface="Times New Roman"/>
                <a:cs typeface="Times New Roman"/>
              </a:rPr>
              <a:t>м  439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000</a:t>
            </a:r>
            <a:r>
              <a:rPr lang="ru-RU" sz="1400" dirty="0" smtClean="0">
                <a:latin typeface="Times New Roman"/>
                <a:cs typeface="Times New Roman"/>
              </a:rPr>
              <a:t> рублей</a:t>
            </a:r>
            <a:endParaRPr sz="1400" dirty="0">
              <a:latin typeface="Times New Roman"/>
              <a:cs typeface="Times New Roman"/>
            </a:endParaRPr>
          </a:p>
          <a:p>
            <a:pPr marL="481965">
              <a:lnSpc>
                <a:spcPts val="1610"/>
              </a:lnSpc>
            </a:pPr>
            <a:r>
              <a:rPr sz="1400" spc="5" dirty="0">
                <a:latin typeface="Times New Roman"/>
                <a:cs typeface="Times New Roman"/>
              </a:rPr>
              <a:t>0%</a:t>
            </a:r>
            <a:r>
              <a:rPr sz="1400" spc="-215" dirty="0">
                <a:latin typeface="Times New Roman"/>
                <a:cs typeface="Times New Roman"/>
              </a:rPr>
              <a:t> </a:t>
            </a:r>
            <a:r>
              <a:rPr sz="1400" u="sng" dirty="0">
                <a:latin typeface="Times New Roman"/>
                <a:cs typeface="Times New Roman"/>
              </a:rPr>
              <a:t> </a:t>
            </a:r>
            <a:r>
              <a:rPr sz="1400" u="sng" spc="80" dirty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55846" y="1363218"/>
            <a:ext cx="1579880" cy="824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610"/>
              </a:lnSpc>
            </a:pPr>
            <a:r>
              <a:rPr sz="1400" spc="-20" dirty="0">
                <a:latin typeface="Times New Roman"/>
                <a:cs typeface="Times New Roman"/>
              </a:rPr>
              <a:t>Доходы </a:t>
            </a:r>
            <a:r>
              <a:rPr sz="1400" spc="-10" dirty="0">
                <a:latin typeface="Times New Roman"/>
                <a:cs typeface="Times New Roman"/>
              </a:rPr>
              <a:t>от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операций  </a:t>
            </a:r>
            <a:r>
              <a:rPr sz="1400" spc="-5" dirty="0">
                <a:latin typeface="Times New Roman"/>
                <a:cs typeface="Times New Roman"/>
              </a:rPr>
              <a:t>перестрахования </a:t>
            </a:r>
            <a:r>
              <a:rPr sz="1400" dirty="0">
                <a:latin typeface="Times New Roman"/>
                <a:cs typeface="Times New Roman"/>
              </a:rPr>
              <a:t>и  </a:t>
            </a:r>
            <a:r>
              <a:rPr sz="1400" spc="-5" dirty="0">
                <a:latin typeface="Times New Roman"/>
                <a:cs typeface="Times New Roman"/>
              </a:rPr>
              <a:t>сострахования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ts val="1565"/>
              </a:lnSpc>
            </a:pPr>
            <a:r>
              <a:rPr sz="1400" dirty="0">
                <a:latin typeface="Times New Roman"/>
                <a:cs typeface="Times New Roman"/>
              </a:rPr>
              <a:t>853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063</a:t>
            </a:r>
            <a:r>
              <a:rPr lang="ru-RU" sz="1400" dirty="0" smtClean="0">
                <a:latin typeface="Times New Roman"/>
                <a:cs typeface="Times New Roman"/>
              </a:rPr>
              <a:t> рублей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71847" y="2167382"/>
            <a:ext cx="4743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Times New Roman"/>
                <a:cs typeface="Times New Roman"/>
              </a:rPr>
              <a:t> 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1%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09690" y="2370201"/>
            <a:ext cx="2515110" cy="1218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6084" marR="341630" indent="635" algn="ctr">
              <a:lnSpc>
                <a:spcPts val="1610"/>
              </a:lnSpc>
            </a:pPr>
            <a:r>
              <a:rPr sz="1400" spc="-20" dirty="0">
                <a:latin typeface="Times New Roman"/>
                <a:cs typeface="Times New Roman"/>
              </a:rPr>
              <a:t>Доходы </a:t>
            </a:r>
            <a:r>
              <a:rPr sz="1400" spc="-10" dirty="0">
                <a:latin typeface="Times New Roman"/>
                <a:cs typeface="Times New Roman"/>
              </a:rPr>
              <a:t>от  </a:t>
            </a:r>
            <a:r>
              <a:rPr sz="1400" dirty="0">
                <a:latin typeface="Times New Roman"/>
                <a:cs typeface="Times New Roman"/>
              </a:rPr>
              <a:t>ф</a:t>
            </a:r>
            <a:r>
              <a:rPr sz="1400" spc="5" dirty="0">
                <a:latin typeface="Times New Roman"/>
                <a:cs typeface="Times New Roman"/>
              </a:rPr>
              <a:t>и</a:t>
            </a:r>
            <a:r>
              <a:rPr sz="1400" dirty="0">
                <a:latin typeface="Times New Roman"/>
                <a:cs typeface="Times New Roman"/>
              </a:rPr>
              <a:t>нанс</a:t>
            </a:r>
            <a:r>
              <a:rPr sz="1400" spc="5" dirty="0">
                <a:latin typeface="Times New Roman"/>
                <a:cs typeface="Times New Roman"/>
              </a:rPr>
              <a:t>о</a:t>
            </a:r>
            <a:r>
              <a:rPr sz="1400" spc="-15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о</a:t>
            </a:r>
            <a:r>
              <a:rPr sz="1400" dirty="0">
                <a:latin typeface="Times New Roman"/>
                <a:cs typeface="Times New Roman"/>
              </a:rPr>
              <a:t>й</a:t>
            </a:r>
          </a:p>
          <a:p>
            <a:pPr algn="ctr">
              <a:lnSpc>
                <a:spcPts val="1530"/>
              </a:lnSpc>
            </a:pPr>
            <a:r>
              <a:rPr sz="1400" dirty="0" err="1" smtClean="0">
                <a:latin typeface="Times New Roman"/>
                <a:cs typeface="Times New Roman"/>
              </a:rPr>
              <a:t>деятельности</a:t>
            </a:r>
            <a:r>
              <a:rPr sz="140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endParaRPr lang="ru-RU" sz="1400" spc="-70" dirty="0" smtClean="0">
              <a:latin typeface="Times New Roman"/>
              <a:cs typeface="Times New Roman"/>
            </a:endParaRPr>
          </a:p>
          <a:p>
            <a:pPr algn="ctr">
              <a:lnSpc>
                <a:spcPts val="1530"/>
              </a:lnSpc>
            </a:pPr>
            <a:r>
              <a:rPr sz="1400" dirty="0" err="1" smtClean="0">
                <a:latin typeface="Times New Roman"/>
                <a:cs typeface="Times New Roman"/>
              </a:rPr>
              <a:t>иные</a:t>
            </a:r>
            <a:r>
              <a:rPr lang="ru-RU" sz="1400" dirty="0" smtClean="0">
                <a:latin typeface="Times New Roman"/>
                <a:cs typeface="Times New Roman"/>
              </a:rPr>
              <a:t> </a:t>
            </a:r>
            <a:r>
              <a:rPr lang="ru-RU" sz="1400" spc="-20" dirty="0" smtClean="0">
                <a:latin typeface="Times New Roman"/>
                <a:cs typeface="Times New Roman"/>
              </a:rPr>
              <a:t>д</a:t>
            </a:r>
            <a:r>
              <a:rPr sz="1400" spc="-20" dirty="0" err="1" smtClean="0">
                <a:latin typeface="Times New Roman"/>
                <a:cs typeface="Times New Roman"/>
              </a:rPr>
              <a:t>оходы</a:t>
            </a:r>
            <a:r>
              <a:rPr lang="ru-RU" sz="1400" spc="-20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  </a:t>
            </a:r>
            <a:endParaRPr lang="ru-RU" sz="1400" spc="-20" dirty="0">
              <a:latin typeface="Times New Roman"/>
              <a:cs typeface="Times New Roman"/>
            </a:endParaRPr>
          </a:p>
          <a:p>
            <a:pPr marL="483870" marR="400685" indent="123189">
              <a:lnSpc>
                <a:spcPts val="1620"/>
              </a:lnSpc>
              <a:spcBef>
                <a:spcPts val="65"/>
              </a:spcBef>
            </a:pPr>
            <a:r>
              <a:rPr sz="1400" dirty="0" smtClean="0">
                <a:latin typeface="Times New Roman"/>
                <a:cs typeface="Times New Roman"/>
              </a:rPr>
              <a:t>14 </a:t>
            </a:r>
            <a:r>
              <a:rPr sz="1400" dirty="0">
                <a:latin typeface="Times New Roman"/>
                <a:cs typeface="Times New Roman"/>
              </a:rPr>
              <a:t>470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 smtClean="0">
                <a:latin typeface="Times New Roman"/>
                <a:cs typeface="Times New Roman"/>
              </a:rPr>
              <a:t>000</a:t>
            </a:r>
            <a:r>
              <a:rPr lang="ru-RU" sz="1400" dirty="0" smtClean="0">
                <a:latin typeface="Times New Roman"/>
                <a:cs typeface="Times New Roman"/>
              </a:rPr>
              <a:t> рублей</a:t>
            </a:r>
            <a:endParaRPr sz="1400" dirty="0">
              <a:latin typeface="Times New Roman"/>
              <a:cs typeface="Times New Roman"/>
            </a:endParaRPr>
          </a:p>
          <a:p>
            <a:pPr marL="167640" algn="ctr">
              <a:lnSpc>
                <a:spcPts val="1565"/>
              </a:lnSpc>
            </a:pPr>
            <a:r>
              <a:rPr sz="1400" spc="5" dirty="0">
                <a:latin typeface="Times New Roman"/>
                <a:cs typeface="Times New Roman"/>
              </a:rPr>
              <a:t>14%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89089986"/>
              </p:ext>
            </p:extLst>
          </p:nvPr>
        </p:nvGraphicFramePr>
        <p:xfrm>
          <a:off x="0" y="116632"/>
          <a:ext cx="9144000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71287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1970" marR="5080" indent="-483234">
              <a:lnSpc>
                <a:spcPct val="100000"/>
              </a:lnSpc>
            </a:pPr>
            <a:r>
              <a:rPr spc="-10" dirty="0"/>
              <a:t>Динамика </a:t>
            </a:r>
            <a:r>
              <a:rPr spc="-5" dirty="0"/>
              <a:t>изменения </a:t>
            </a:r>
            <a:r>
              <a:rPr dirty="0"/>
              <a:t>стоимости </a:t>
            </a:r>
            <a:r>
              <a:rPr spc="-5" dirty="0"/>
              <a:t>чистых </a:t>
            </a:r>
            <a:r>
              <a:rPr spc="-10" dirty="0"/>
              <a:t>активов </a:t>
            </a:r>
            <a:r>
              <a:rPr spc="-5" dirty="0"/>
              <a:t>и  уставного </a:t>
            </a:r>
            <a:r>
              <a:rPr spc="-10" dirty="0"/>
              <a:t>капитала </a:t>
            </a:r>
            <a:r>
              <a:rPr spc="-40" dirty="0"/>
              <a:t>ЗАСО</a:t>
            </a:r>
            <a:r>
              <a:rPr dirty="0"/>
              <a:t> </a:t>
            </a:r>
            <a:r>
              <a:rPr spc="5" dirty="0"/>
              <a:t>«Белнефтестрах»</a:t>
            </a:r>
          </a:p>
        </p:txBody>
      </p:sp>
      <p:sp>
        <p:nvSpPr>
          <p:cNvPr id="3" name="object 3"/>
          <p:cNvSpPr/>
          <p:nvPr/>
        </p:nvSpPr>
        <p:spPr>
          <a:xfrm>
            <a:off x="1205483" y="5175503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05483" y="4576571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5483" y="3979164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05483" y="3380232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5483" y="2782823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05483" y="2183892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69136" y="3605784"/>
            <a:ext cx="6640067" cy="2170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7276" y="2487167"/>
            <a:ext cx="6640068" cy="3288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05483" y="2183892"/>
            <a:ext cx="0" cy="3589020"/>
          </a:xfrm>
          <a:custGeom>
            <a:avLst/>
            <a:gdLst/>
            <a:ahLst/>
            <a:cxnLst/>
            <a:rect l="l" t="t" r="r" b="b"/>
            <a:pathLst>
              <a:path h="3589020">
                <a:moveTo>
                  <a:pt x="0" y="3589020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59763" y="57729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59763" y="5175503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9763" y="457657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59763" y="3979164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59763" y="338023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59763" y="2782823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59763" y="218389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05483" y="5772911"/>
            <a:ext cx="7528559" cy="0"/>
          </a:xfrm>
          <a:custGeom>
            <a:avLst/>
            <a:gdLst/>
            <a:ahLst/>
            <a:cxnLst/>
            <a:rect l="l" t="t" r="r" b="b"/>
            <a:pathLst>
              <a:path w="7528559">
                <a:moveTo>
                  <a:pt x="0" y="0"/>
                </a:moveTo>
                <a:lnTo>
                  <a:pt x="7528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5483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59735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13988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969764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24015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78268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34043" y="577291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328166" y="4870957"/>
            <a:ext cx="42862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5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051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44826" y="4591050"/>
            <a:ext cx="42862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239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93616" y="3840098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13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771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45507" y="3502914"/>
            <a:ext cx="51054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17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119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40907" y="3350259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18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077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668259" y="3337814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18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077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93875" y="4378959"/>
            <a:ext cx="42862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8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30092" y="3804157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14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179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84979" y="3199638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19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231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39866" y="2688209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23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505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95007" y="2627248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24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049894" y="2218182"/>
            <a:ext cx="5162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27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432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5434" y="5070347"/>
            <a:ext cx="3683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5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9234" y="4472051"/>
            <a:ext cx="4445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10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9234" y="3874007"/>
            <a:ext cx="4445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15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9234" y="3275710"/>
            <a:ext cx="4445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20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9234" y="2677414"/>
            <a:ext cx="4445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25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9234" y="2078990"/>
            <a:ext cx="4445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30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04036" y="5853988"/>
            <a:ext cx="105537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01.01.2013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факт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58923" y="5853988"/>
            <a:ext cx="105537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01.01.2014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факт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14064" y="5853988"/>
            <a:ext cx="105537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01.01.2015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факт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68951" y="5853988"/>
            <a:ext cx="105537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01.01.2016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факт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53734" y="5853988"/>
            <a:ext cx="119824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01.01.2017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оценка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578597" y="5853988"/>
            <a:ext cx="105664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01.01.2018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8015" y="5681878"/>
            <a:ext cx="46990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7785">
              <a:lnSpc>
                <a:spcPts val="1370"/>
              </a:lnSpc>
            </a:pPr>
            <a:r>
              <a:rPr sz="1200" spc="-100" dirty="0">
                <a:latin typeface="Times New Roman"/>
                <a:cs typeface="Times New Roman"/>
              </a:rPr>
              <a:t>Тыс-.  </a:t>
            </a:r>
            <a:r>
              <a:rPr sz="1200" spc="-15" dirty="0">
                <a:latin typeface="Times New Roman"/>
                <a:cs typeface="Times New Roman"/>
              </a:rPr>
              <a:t>р</a:t>
            </a:r>
            <a:r>
              <a:rPr sz="1200" spc="-5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б</a:t>
            </a:r>
            <a:r>
              <a:rPr sz="1200" dirty="0">
                <a:latin typeface="Times New Roman"/>
                <a:cs typeface="Times New Roman"/>
              </a:rPr>
              <a:t>л</a:t>
            </a:r>
            <a:r>
              <a:rPr sz="1200" spc="-5" dirty="0">
                <a:latin typeface="Times New Roman"/>
                <a:cs typeface="Times New Roman"/>
              </a:rPr>
              <a:t>ей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451859" y="6335267"/>
            <a:ext cx="96012" cy="960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3572002" y="6269634"/>
            <a:ext cx="124587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>
                <a:latin typeface="Times New Roman"/>
                <a:cs typeface="Times New Roman"/>
              </a:rPr>
              <a:t>Уставный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капил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018532" y="6335267"/>
            <a:ext cx="96012" cy="960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139054" y="6269634"/>
            <a:ext cx="117538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Чистые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активы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473" y="155828"/>
            <a:ext cx="8073390" cy="1475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0" algn="just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Финансовая устойчивость </a:t>
            </a:r>
            <a:r>
              <a:rPr sz="1600" spc="-25" dirty="0">
                <a:latin typeface="Times New Roman"/>
                <a:cs typeface="Times New Roman"/>
              </a:rPr>
              <a:t>ЗАСО </a:t>
            </a:r>
            <a:r>
              <a:rPr sz="1600" dirty="0">
                <a:latin typeface="Times New Roman"/>
                <a:cs typeface="Times New Roman"/>
              </a:rPr>
              <a:t>«Белнефтестрах» </a:t>
            </a:r>
            <a:r>
              <a:rPr sz="1600" spc="-5" dirty="0">
                <a:latin typeface="Times New Roman"/>
                <a:cs typeface="Times New Roman"/>
              </a:rPr>
              <a:t>обеспечивается </a:t>
            </a:r>
            <a:r>
              <a:rPr sz="1600" spc="-10" dirty="0">
                <a:latin typeface="Times New Roman"/>
                <a:cs typeface="Times New Roman"/>
              </a:rPr>
              <a:t>достаточным </a:t>
            </a:r>
            <a:r>
              <a:rPr sz="1600" spc="-5" dirty="0">
                <a:latin typeface="Times New Roman"/>
                <a:cs typeface="Times New Roman"/>
              </a:rPr>
              <a:t>и  </a:t>
            </a:r>
            <a:r>
              <a:rPr sz="1600" spc="-10" dirty="0">
                <a:latin typeface="Times New Roman"/>
                <a:cs typeface="Times New Roman"/>
              </a:rPr>
              <a:t>оплаченным </a:t>
            </a:r>
            <a:r>
              <a:rPr sz="1600" dirty="0">
                <a:latin typeface="Times New Roman"/>
                <a:cs typeface="Times New Roman"/>
              </a:rPr>
              <a:t>уставным </a:t>
            </a:r>
            <a:r>
              <a:rPr sz="1600" spc="-5" dirty="0">
                <a:latin typeface="Times New Roman"/>
                <a:cs typeface="Times New Roman"/>
              </a:rPr>
              <a:t>капиталом, соответствием </a:t>
            </a:r>
            <a:r>
              <a:rPr sz="1600" spc="-10" dirty="0">
                <a:latin typeface="Times New Roman"/>
                <a:cs typeface="Times New Roman"/>
              </a:rPr>
              <a:t>страховых </a:t>
            </a:r>
            <a:r>
              <a:rPr sz="1600" spc="-5" dirty="0">
                <a:latin typeface="Times New Roman"/>
                <a:cs typeface="Times New Roman"/>
              </a:rPr>
              <a:t>резервов принятым  </a:t>
            </a:r>
            <a:r>
              <a:rPr sz="1600" spc="-10" dirty="0">
                <a:latin typeface="Times New Roman"/>
                <a:cs typeface="Times New Roman"/>
              </a:rPr>
              <a:t>обязательствам, </a:t>
            </a:r>
            <a:r>
              <a:rPr sz="1600" spc="-5" dirty="0">
                <a:latin typeface="Times New Roman"/>
                <a:cs typeface="Times New Roman"/>
              </a:rPr>
              <a:t>а также принятой системой перестрахования. Критерием финансовой  устойчивости </a:t>
            </a:r>
            <a:r>
              <a:rPr sz="1600" dirty="0">
                <a:latin typeface="Times New Roman"/>
                <a:cs typeface="Times New Roman"/>
              </a:rPr>
              <a:t>Общества, </a:t>
            </a:r>
            <a:r>
              <a:rPr sz="1600" spc="-5" dirty="0">
                <a:latin typeface="Times New Roman"/>
                <a:cs typeface="Times New Roman"/>
              </a:rPr>
              <a:t>является достаточность </a:t>
            </a:r>
            <a:r>
              <a:rPr sz="1600" spc="-10" dirty="0">
                <a:latin typeface="Times New Roman"/>
                <a:cs typeface="Times New Roman"/>
              </a:rPr>
              <a:t>средств страховых </a:t>
            </a:r>
            <a:r>
              <a:rPr sz="1600" spc="-5" dirty="0">
                <a:latin typeface="Times New Roman"/>
                <a:cs typeface="Times New Roman"/>
              </a:rPr>
              <a:t>резервов и  собственных </a:t>
            </a:r>
            <a:r>
              <a:rPr sz="1600" spc="-10" dirty="0">
                <a:latin typeface="Times New Roman"/>
                <a:cs typeface="Times New Roman"/>
              </a:rPr>
              <a:t>свободных </a:t>
            </a:r>
            <a:r>
              <a:rPr sz="1600" spc="-5" dirty="0">
                <a:latin typeface="Times New Roman"/>
                <a:cs typeface="Times New Roman"/>
              </a:rPr>
              <a:t>средств для выполнения </a:t>
            </a:r>
            <a:r>
              <a:rPr sz="1600" spc="-10" dirty="0">
                <a:latin typeface="Times New Roman"/>
                <a:cs typeface="Times New Roman"/>
              </a:rPr>
              <a:t>обязательств. </a:t>
            </a:r>
            <a:r>
              <a:rPr sz="1600" dirty="0">
                <a:latin typeface="Times New Roman"/>
                <a:cs typeface="Times New Roman"/>
              </a:rPr>
              <a:t>Важнейшим </a:t>
            </a:r>
            <a:r>
              <a:rPr sz="1600" spc="-5" dirty="0">
                <a:latin typeface="Times New Roman"/>
                <a:cs typeface="Times New Roman"/>
              </a:rPr>
              <a:t>показателем  финансовой      устойчивости      Общества,      является      </a:t>
            </a:r>
            <a:r>
              <a:rPr sz="1600" dirty="0">
                <a:latin typeface="Times New Roman"/>
                <a:cs typeface="Times New Roman"/>
              </a:rPr>
              <a:t>платежеспособность,      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которую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9808" y="5436108"/>
            <a:ext cx="6160135" cy="0"/>
          </a:xfrm>
          <a:custGeom>
            <a:avLst/>
            <a:gdLst/>
            <a:ahLst/>
            <a:cxnLst/>
            <a:rect l="l" t="t" r="r" b="b"/>
            <a:pathLst>
              <a:path w="6160134">
                <a:moveTo>
                  <a:pt x="0" y="0"/>
                </a:moveTo>
                <a:lnTo>
                  <a:pt x="6160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9808" y="4733544"/>
            <a:ext cx="6160135" cy="0"/>
          </a:xfrm>
          <a:custGeom>
            <a:avLst/>
            <a:gdLst/>
            <a:ahLst/>
            <a:cxnLst/>
            <a:rect l="l" t="t" r="r" b="b"/>
            <a:pathLst>
              <a:path w="6160134">
                <a:moveTo>
                  <a:pt x="0" y="0"/>
                </a:moveTo>
                <a:lnTo>
                  <a:pt x="6160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9808" y="4030979"/>
            <a:ext cx="6160135" cy="0"/>
          </a:xfrm>
          <a:custGeom>
            <a:avLst/>
            <a:gdLst/>
            <a:ahLst/>
            <a:cxnLst/>
            <a:rect l="l" t="t" r="r" b="b"/>
            <a:pathLst>
              <a:path w="6160134">
                <a:moveTo>
                  <a:pt x="0" y="0"/>
                </a:moveTo>
                <a:lnTo>
                  <a:pt x="6160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9808" y="3328415"/>
            <a:ext cx="6160135" cy="0"/>
          </a:xfrm>
          <a:custGeom>
            <a:avLst/>
            <a:gdLst/>
            <a:ahLst/>
            <a:cxnLst/>
            <a:rect l="l" t="t" r="r" b="b"/>
            <a:pathLst>
              <a:path w="6160134">
                <a:moveTo>
                  <a:pt x="0" y="0"/>
                </a:moveTo>
                <a:lnTo>
                  <a:pt x="6160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9808" y="2625851"/>
            <a:ext cx="6160135" cy="0"/>
          </a:xfrm>
          <a:custGeom>
            <a:avLst/>
            <a:gdLst/>
            <a:ahLst/>
            <a:cxnLst/>
            <a:rect l="l" t="t" r="r" b="b"/>
            <a:pathLst>
              <a:path w="6160134">
                <a:moveTo>
                  <a:pt x="0" y="0"/>
                </a:moveTo>
                <a:lnTo>
                  <a:pt x="6160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9808" y="2625851"/>
            <a:ext cx="0" cy="1904364"/>
          </a:xfrm>
          <a:custGeom>
            <a:avLst/>
            <a:gdLst/>
            <a:ahLst/>
            <a:cxnLst/>
            <a:rect l="l" t="t" r="r" b="b"/>
            <a:pathLst>
              <a:path h="1904364">
                <a:moveTo>
                  <a:pt x="0" y="0"/>
                </a:moveTo>
                <a:lnTo>
                  <a:pt x="0" y="190398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9808" y="4618228"/>
            <a:ext cx="0" cy="180340"/>
          </a:xfrm>
          <a:custGeom>
            <a:avLst/>
            <a:gdLst/>
            <a:ahLst/>
            <a:cxnLst/>
            <a:rect l="l" t="t" r="r" b="b"/>
            <a:pathLst>
              <a:path h="180339">
                <a:moveTo>
                  <a:pt x="0" y="0"/>
                </a:moveTo>
                <a:lnTo>
                  <a:pt x="0" y="179831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9808" y="4886452"/>
            <a:ext cx="0" cy="116205"/>
          </a:xfrm>
          <a:custGeom>
            <a:avLst/>
            <a:gdLst/>
            <a:ahLst/>
            <a:cxnLst/>
            <a:rect l="l" t="t" r="r" b="b"/>
            <a:pathLst>
              <a:path h="116204">
                <a:moveTo>
                  <a:pt x="0" y="0"/>
                </a:moveTo>
                <a:lnTo>
                  <a:pt x="0" y="11607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808" y="5090921"/>
            <a:ext cx="0" cy="1047750"/>
          </a:xfrm>
          <a:custGeom>
            <a:avLst/>
            <a:gdLst/>
            <a:ahLst/>
            <a:cxnLst/>
            <a:rect l="l" t="t" r="r" b="b"/>
            <a:pathLst>
              <a:path h="1047750">
                <a:moveTo>
                  <a:pt x="0" y="0"/>
                </a:moveTo>
                <a:lnTo>
                  <a:pt x="0" y="104774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8659" y="613867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8659" y="54361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8659" y="47335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8659" y="40309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8659" y="33284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8659" y="26258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9808" y="6138671"/>
            <a:ext cx="6160135" cy="0"/>
          </a:xfrm>
          <a:custGeom>
            <a:avLst/>
            <a:gdLst/>
            <a:ahLst/>
            <a:cxnLst/>
            <a:rect l="l" t="t" r="r" b="b"/>
            <a:pathLst>
              <a:path w="6160134">
                <a:moveTo>
                  <a:pt x="0" y="0"/>
                </a:moveTo>
                <a:lnTo>
                  <a:pt x="6160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9808" y="613867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81200" y="613867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14116" y="613867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45508" y="613867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76900" y="613867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09816" y="6138671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81200" y="3345179"/>
            <a:ext cx="1233170" cy="349250"/>
          </a:xfrm>
          <a:custGeom>
            <a:avLst/>
            <a:gdLst/>
            <a:ahLst/>
            <a:cxnLst/>
            <a:rect l="l" t="t" r="r" b="b"/>
            <a:pathLst>
              <a:path w="1233170" h="349250">
                <a:moveTo>
                  <a:pt x="0" y="0"/>
                </a:moveTo>
                <a:lnTo>
                  <a:pt x="1232916" y="348996"/>
                </a:lnTo>
              </a:path>
            </a:pathLst>
          </a:custGeom>
          <a:ln w="27432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9808" y="3345179"/>
            <a:ext cx="1231900" cy="459105"/>
          </a:xfrm>
          <a:custGeom>
            <a:avLst/>
            <a:gdLst/>
            <a:ahLst/>
            <a:cxnLst/>
            <a:rect l="l" t="t" r="r" b="b"/>
            <a:pathLst>
              <a:path w="1231900" h="459104">
                <a:moveTo>
                  <a:pt x="0" y="458724"/>
                </a:moveTo>
                <a:lnTo>
                  <a:pt x="1231392" y="0"/>
                </a:lnTo>
              </a:path>
            </a:pathLst>
          </a:custGeom>
          <a:ln w="27431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214116" y="3694176"/>
            <a:ext cx="3695700" cy="759460"/>
          </a:xfrm>
          <a:custGeom>
            <a:avLst/>
            <a:gdLst/>
            <a:ahLst/>
            <a:cxnLst/>
            <a:rect l="l" t="t" r="r" b="b"/>
            <a:pathLst>
              <a:path w="3695700" h="759460">
                <a:moveTo>
                  <a:pt x="0" y="0"/>
                </a:moveTo>
                <a:lnTo>
                  <a:pt x="1231392" y="350519"/>
                </a:lnTo>
                <a:lnTo>
                  <a:pt x="2462784" y="632460"/>
                </a:lnTo>
                <a:lnTo>
                  <a:pt x="3695700" y="758951"/>
                </a:lnTo>
              </a:path>
            </a:pathLst>
          </a:custGeom>
          <a:ln w="27432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3135" y="3757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49"/>
                </a:lnTo>
                <a:lnTo>
                  <a:pt x="44450" y="88391"/>
                </a:lnTo>
                <a:lnTo>
                  <a:pt x="88392" y="44449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3135" y="3757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49"/>
                </a:lnTo>
                <a:lnTo>
                  <a:pt x="44450" y="88391"/>
                </a:lnTo>
                <a:lnTo>
                  <a:pt x="0" y="44449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35988" y="32999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2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35988" y="32999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398771" y="399948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1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398771" y="399948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1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31688" y="427990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392"/>
                </a:lnTo>
                <a:lnTo>
                  <a:pt x="88391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31688" y="427990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1" y="44450"/>
                </a:lnTo>
                <a:lnTo>
                  <a:pt x="44450" y="88392"/>
                </a:lnTo>
                <a:lnTo>
                  <a:pt x="0" y="44450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49"/>
                </a:lnTo>
                <a:lnTo>
                  <a:pt x="44450" y="88391"/>
                </a:lnTo>
                <a:lnTo>
                  <a:pt x="88392" y="44449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44449"/>
                </a:lnTo>
                <a:lnTo>
                  <a:pt x="44450" y="88391"/>
                </a:lnTo>
                <a:lnTo>
                  <a:pt x="0" y="44449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69030" y="364934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49"/>
                </a:lnTo>
                <a:lnTo>
                  <a:pt x="44450" y="88899"/>
                </a:lnTo>
                <a:lnTo>
                  <a:pt x="88899" y="44449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69030" y="364934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899" y="44449"/>
                </a:lnTo>
                <a:lnTo>
                  <a:pt x="44450" y="88899"/>
                </a:lnTo>
                <a:lnTo>
                  <a:pt x="0" y="44449"/>
                </a:lnTo>
                <a:lnTo>
                  <a:pt x="44450" y="0"/>
                </a:lnTo>
              </a:path>
            </a:pathLst>
          </a:custGeom>
          <a:ln w="9144">
            <a:solidFill>
              <a:srgbClr val="0066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49808" y="4959096"/>
            <a:ext cx="6160135" cy="266700"/>
          </a:xfrm>
          <a:custGeom>
            <a:avLst/>
            <a:gdLst/>
            <a:ahLst/>
            <a:cxnLst/>
            <a:rect l="l" t="t" r="r" b="b"/>
            <a:pathLst>
              <a:path w="6160134" h="266700">
                <a:moveTo>
                  <a:pt x="0" y="89915"/>
                </a:moveTo>
                <a:lnTo>
                  <a:pt x="1231392" y="0"/>
                </a:lnTo>
                <a:lnTo>
                  <a:pt x="2464308" y="112775"/>
                </a:lnTo>
                <a:lnTo>
                  <a:pt x="3695700" y="196595"/>
                </a:lnTo>
                <a:lnTo>
                  <a:pt x="4927092" y="239267"/>
                </a:lnTo>
                <a:lnTo>
                  <a:pt x="6160008" y="266699"/>
                </a:lnTo>
              </a:path>
            </a:pathLst>
          </a:custGeom>
          <a:ln w="2743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3389" y="500252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3389" y="500252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36242" y="491261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36242" y="491261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167633" y="502539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67633" y="502539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99026" y="510920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88392"/>
                </a:lnTo>
                <a:lnTo>
                  <a:pt x="88391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99026" y="510920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88392"/>
                </a:lnTo>
                <a:lnTo>
                  <a:pt x="88391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31941" y="51518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88392"/>
                </a:lnTo>
                <a:lnTo>
                  <a:pt x="88391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31941" y="51518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88392"/>
                </a:lnTo>
                <a:lnTo>
                  <a:pt x="88391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863333" y="518083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63333" y="518083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49808" y="5068823"/>
            <a:ext cx="6160135" cy="170815"/>
          </a:xfrm>
          <a:custGeom>
            <a:avLst/>
            <a:gdLst/>
            <a:ahLst/>
            <a:cxnLst/>
            <a:rect l="l" t="t" r="r" b="b"/>
            <a:pathLst>
              <a:path w="6160134" h="170814">
                <a:moveTo>
                  <a:pt x="0" y="0"/>
                </a:moveTo>
                <a:lnTo>
                  <a:pt x="1231392" y="114300"/>
                </a:lnTo>
                <a:lnTo>
                  <a:pt x="2464308" y="30480"/>
                </a:lnTo>
                <a:lnTo>
                  <a:pt x="3695700" y="44195"/>
                </a:lnTo>
                <a:lnTo>
                  <a:pt x="4927092" y="170687"/>
                </a:lnTo>
                <a:lnTo>
                  <a:pt x="6160008" y="170687"/>
                </a:lnTo>
              </a:path>
            </a:pathLst>
          </a:custGeom>
          <a:ln w="27432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03135" y="50220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392"/>
                </a:lnTo>
                <a:lnTo>
                  <a:pt x="88392" y="88392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03135" y="50220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88392"/>
                </a:lnTo>
                <a:lnTo>
                  <a:pt x="0" y="88392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935988" y="513791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392"/>
                </a:lnTo>
                <a:lnTo>
                  <a:pt x="88392" y="88392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935988" y="513791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88392"/>
                </a:lnTo>
                <a:lnTo>
                  <a:pt x="0" y="88392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167379" y="50540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391"/>
                </a:lnTo>
                <a:lnTo>
                  <a:pt x="88392" y="88391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167379" y="50540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88391"/>
                </a:lnTo>
                <a:lnTo>
                  <a:pt x="0" y="88391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98771" y="506780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392"/>
                </a:lnTo>
                <a:lnTo>
                  <a:pt x="88391" y="88392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398771" y="506780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1" y="88392"/>
                </a:lnTo>
                <a:lnTo>
                  <a:pt x="0" y="88392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631688" y="519430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391"/>
                </a:lnTo>
                <a:lnTo>
                  <a:pt x="88391" y="88391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631688" y="519430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1" y="88391"/>
                </a:lnTo>
                <a:lnTo>
                  <a:pt x="0" y="88391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863080" y="519430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391"/>
                </a:lnTo>
                <a:lnTo>
                  <a:pt x="88392" y="88391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863080" y="519430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392" y="88391"/>
                </a:lnTo>
                <a:lnTo>
                  <a:pt x="0" y="88391"/>
                </a:lnTo>
                <a:lnTo>
                  <a:pt x="44450" y="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81200" y="4453128"/>
            <a:ext cx="1233170" cy="64135"/>
          </a:xfrm>
          <a:custGeom>
            <a:avLst/>
            <a:gdLst/>
            <a:ahLst/>
            <a:cxnLst/>
            <a:rect l="l" t="t" r="r" b="b"/>
            <a:pathLst>
              <a:path w="1233170" h="64135">
                <a:moveTo>
                  <a:pt x="0" y="64008"/>
                </a:moveTo>
                <a:lnTo>
                  <a:pt x="1232916" y="0"/>
                </a:lnTo>
              </a:path>
            </a:pathLst>
          </a:custGeom>
          <a:ln w="27431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49808" y="4517135"/>
            <a:ext cx="1231900" cy="58419"/>
          </a:xfrm>
          <a:custGeom>
            <a:avLst/>
            <a:gdLst/>
            <a:ahLst/>
            <a:cxnLst/>
            <a:rect l="l" t="t" r="r" b="b"/>
            <a:pathLst>
              <a:path w="1231900" h="58420">
                <a:moveTo>
                  <a:pt x="0" y="57912"/>
                </a:moveTo>
                <a:lnTo>
                  <a:pt x="1231392" y="0"/>
                </a:lnTo>
              </a:path>
            </a:pathLst>
          </a:custGeom>
          <a:ln w="27431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14116" y="4383023"/>
            <a:ext cx="3695700" cy="182880"/>
          </a:xfrm>
          <a:custGeom>
            <a:avLst/>
            <a:gdLst/>
            <a:ahLst/>
            <a:cxnLst/>
            <a:rect l="l" t="t" r="r" b="b"/>
            <a:pathLst>
              <a:path w="3695700" h="182879">
                <a:moveTo>
                  <a:pt x="0" y="70103"/>
                </a:moveTo>
                <a:lnTo>
                  <a:pt x="1231392" y="0"/>
                </a:lnTo>
                <a:lnTo>
                  <a:pt x="2462784" y="182880"/>
                </a:lnTo>
                <a:lnTo>
                  <a:pt x="3695700" y="70103"/>
                </a:lnTo>
              </a:path>
            </a:pathLst>
          </a:custGeom>
          <a:ln w="27432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03135" y="452983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03135" y="452983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935988" y="44719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935988" y="44719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98771" y="43362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88392"/>
                </a:lnTo>
                <a:lnTo>
                  <a:pt x="88391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398771" y="43362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88392"/>
                </a:lnTo>
                <a:lnTo>
                  <a:pt x="88391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631688" y="451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88391"/>
                </a:lnTo>
                <a:lnTo>
                  <a:pt x="88391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31688" y="451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88391"/>
                </a:lnTo>
                <a:lnTo>
                  <a:pt x="88391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ln w="9525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03135" y="452983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5" y="44195"/>
                </a:moveTo>
                <a:lnTo>
                  <a:pt x="0" y="88391"/>
                </a:lnTo>
                <a:lnTo>
                  <a:pt x="88392" y="88391"/>
                </a:lnTo>
                <a:lnTo>
                  <a:pt x="44195" y="44195"/>
                </a:lnTo>
                <a:close/>
              </a:path>
              <a:path w="88900" h="88900">
                <a:moveTo>
                  <a:pt x="88392" y="0"/>
                </a:moveTo>
                <a:lnTo>
                  <a:pt x="0" y="0"/>
                </a:lnTo>
                <a:lnTo>
                  <a:pt x="44195" y="44195"/>
                </a:lnTo>
                <a:lnTo>
                  <a:pt x="8839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03135" y="452983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03135" y="452983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935988" y="44719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44196"/>
                </a:moveTo>
                <a:lnTo>
                  <a:pt x="0" y="88392"/>
                </a:lnTo>
                <a:lnTo>
                  <a:pt x="88392" y="88392"/>
                </a:lnTo>
                <a:lnTo>
                  <a:pt x="44196" y="44196"/>
                </a:lnTo>
                <a:close/>
              </a:path>
              <a:path w="88900" h="88900">
                <a:moveTo>
                  <a:pt x="88392" y="0"/>
                </a:moveTo>
                <a:lnTo>
                  <a:pt x="0" y="0"/>
                </a:lnTo>
                <a:lnTo>
                  <a:pt x="44196" y="44196"/>
                </a:lnTo>
                <a:lnTo>
                  <a:pt x="8839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35988" y="44719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2"/>
                </a:moveTo>
                <a:lnTo>
                  <a:pt x="0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935988" y="44719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98771" y="43362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44196"/>
                </a:moveTo>
                <a:lnTo>
                  <a:pt x="0" y="88392"/>
                </a:lnTo>
                <a:lnTo>
                  <a:pt x="88391" y="88392"/>
                </a:lnTo>
                <a:lnTo>
                  <a:pt x="44196" y="44196"/>
                </a:lnTo>
                <a:close/>
              </a:path>
              <a:path w="88900" h="88900">
                <a:moveTo>
                  <a:pt x="88391" y="0"/>
                </a:moveTo>
                <a:lnTo>
                  <a:pt x="0" y="0"/>
                </a:lnTo>
                <a:lnTo>
                  <a:pt x="44196" y="44196"/>
                </a:lnTo>
                <a:lnTo>
                  <a:pt x="8839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398771" y="43362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2"/>
                </a:moveTo>
                <a:lnTo>
                  <a:pt x="0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398771" y="4336288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1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631688" y="451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5" y="44195"/>
                </a:moveTo>
                <a:lnTo>
                  <a:pt x="0" y="88391"/>
                </a:lnTo>
                <a:lnTo>
                  <a:pt x="88391" y="88391"/>
                </a:lnTo>
                <a:lnTo>
                  <a:pt x="44195" y="44195"/>
                </a:lnTo>
                <a:close/>
              </a:path>
              <a:path w="88900" h="88900">
                <a:moveTo>
                  <a:pt x="88391" y="0"/>
                </a:moveTo>
                <a:lnTo>
                  <a:pt x="0" y="0"/>
                </a:lnTo>
                <a:lnTo>
                  <a:pt x="44195" y="44195"/>
                </a:lnTo>
                <a:lnTo>
                  <a:pt x="8839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631688" y="451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631688" y="451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44195"/>
                </a:moveTo>
                <a:lnTo>
                  <a:pt x="0" y="88391"/>
                </a:lnTo>
                <a:lnTo>
                  <a:pt x="88392" y="88391"/>
                </a:lnTo>
                <a:lnTo>
                  <a:pt x="44196" y="44195"/>
                </a:lnTo>
                <a:close/>
              </a:path>
              <a:path w="88900" h="88900">
                <a:moveTo>
                  <a:pt x="88392" y="0"/>
                </a:moveTo>
                <a:lnTo>
                  <a:pt x="0" y="0"/>
                </a:lnTo>
                <a:lnTo>
                  <a:pt x="44196" y="44195"/>
                </a:lnTo>
                <a:lnTo>
                  <a:pt x="8839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863080" y="44063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168395" y="4408932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0" y="88392"/>
                </a:moveTo>
                <a:lnTo>
                  <a:pt x="89916" y="88392"/>
                </a:lnTo>
                <a:lnTo>
                  <a:pt x="89916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168395" y="4408932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0" y="88392"/>
                </a:moveTo>
                <a:lnTo>
                  <a:pt x="89916" y="88392"/>
                </a:lnTo>
                <a:lnTo>
                  <a:pt x="89916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144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168395" y="4408932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44957" y="44196"/>
                </a:moveTo>
                <a:lnTo>
                  <a:pt x="0" y="88392"/>
                </a:lnTo>
                <a:lnTo>
                  <a:pt x="89916" y="88392"/>
                </a:lnTo>
                <a:lnTo>
                  <a:pt x="44957" y="44196"/>
                </a:lnTo>
                <a:close/>
              </a:path>
              <a:path w="90170" h="88900">
                <a:moveTo>
                  <a:pt x="89916" y="0"/>
                </a:moveTo>
                <a:lnTo>
                  <a:pt x="0" y="0"/>
                </a:lnTo>
                <a:lnTo>
                  <a:pt x="44957" y="44196"/>
                </a:lnTo>
                <a:lnTo>
                  <a:pt x="89916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168395" y="4408932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89916" y="88392"/>
                </a:moveTo>
                <a:lnTo>
                  <a:pt x="0" y="0"/>
                </a:lnTo>
              </a:path>
            </a:pathLst>
          </a:custGeom>
          <a:ln w="9144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168395" y="4408932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0" y="88392"/>
                </a:moveTo>
                <a:lnTo>
                  <a:pt x="89916" y="0"/>
                </a:lnTo>
              </a:path>
            </a:pathLst>
          </a:custGeom>
          <a:ln w="9144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49808" y="4832603"/>
            <a:ext cx="6160135" cy="41275"/>
          </a:xfrm>
          <a:custGeom>
            <a:avLst/>
            <a:gdLst/>
            <a:ahLst/>
            <a:cxnLst/>
            <a:rect l="l" t="t" r="r" b="b"/>
            <a:pathLst>
              <a:path w="6160134" h="41275">
                <a:moveTo>
                  <a:pt x="0" y="10668"/>
                </a:moveTo>
                <a:lnTo>
                  <a:pt x="1231392" y="28956"/>
                </a:lnTo>
                <a:lnTo>
                  <a:pt x="2464308" y="41148"/>
                </a:lnTo>
                <a:lnTo>
                  <a:pt x="3695700" y="0"/>
                </a:lnTo>
                <a:lnTo>
                  <a:pt x="4927092" y="0"/>
                </a:lnTo>
                <a:lnTo>
                  <a:pt x="6160008" y="27432"/>
                </a:lnTo>
              </a:path>
            </a:pathLst>
          </a:custGeom>
          <a:ln w="27432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03135" y="479805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03135" y="479805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935988" y="481634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88391"/>
                </a:lnTo>
                <a:lnTo>
                  <a:pt x="88392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935988" y="481634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88391"/>
                </a:lnTo>
                <a:lnTo>
                  <a:pt x="88392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167379" y="482854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167379" y="482854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398771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88391"/>
                </a:lnTo>
                <a:lnTo>
                  <a:pt x="88391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398771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88391"/>
                </a:lnTo>
                <a:lnTo>
                  <a:pt x="88391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631688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88391"/>
                </a:lnTo>
                <a:lnTo>
                  <a:pt x="88391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631688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88391"/>
                </a:lnTo>
                <a:lnTo>
                  <a:pt x="88391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863080" y="48148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863080" y="48148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88392"/>
                </a:lnTo>
                <a:lnTo>
                  <a:pt x="88392" y="0"/>
                </a:lnTo>
                <a:lnTo>
                  <a:pt x="0" y="0"/>
                </a:lnTo>
                <a:lnTo>
                  <a:pt x="0" y="88392"/>
                </a:lnTo>
                <a:close/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03135" y="4798059"/>
            <a:ext cx="44450" cy="88900"/>
          </a:xfrm>
          <a:custGeom>
            <a:avLst/>
            <a:gdLst/>
            <a:ahLst/>
            <a:cxnLst/>
            <a:rect l="l" t="t" r="r" b="b"/>
            <a:pathLst>
              <a:path w="44450" h="88900">
                <a:moveTo>
                  <a:pt x="44195" y="44195"/>
                </a:moveTo>
                <a:lnTo>
                  <a:pt x="0" y="88391"/>
                </a:lnTo>
                <a:lnTo>
                  <a:pt x="44450" y="88391"/>
                </a:lnTo>
                <a:lnTo>
                  <a:pt x="44450" y="44450"/>
                </a:lnTo>
                <a:lnTo>
                  <a:pt x="44195" y="44195"/>
                </a:lnTo>
                <a:close/>
              </a:path>
              <a:path w="44450" h="88900">
                <a:moveTo>
                  <a:pt x="44450" y="43941"/>
                </a:moveTo>
                <a:lnTo>
                  <a:pt x="44195" y="44195"/>
                </a:lnTo>
                <a:lnTo>
                  <a:pt x="44450" y="44450"/>
                </a:lnTo>
                <a:lnTo>
                  <a:pt x="44450" y="43941"/>
                </a:lnTo>
                <a:close/>
              </a:path>
              <a:path w="44450" h="88900">
                <a:moveTo>
                  <a:pt x="44450" y="0"/>
                </a:moveTo>
                <a:lnTo>
                  <a:pt x="0" y="0"/>
                </a:lnTo>
                <a:lnTo>
                  <a:pt x="44195" y="44195"/>
                </a:lnTo>
                <a:lnTo>
                  <a:pt x="44450" y="43941"/>
                </a:lnTo>
                <a:lnTo>
                  <a:pt x="444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03135" y="479805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47585" y="4798059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391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03135" y="479805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35988" y="4816347"/>
            <a:ext cx="44450" cy="88900"/>
          </a:xfrm>
          <a:custGeom>
            <a:avLst/>
            <a:gdLst/>
            <a:ahLst/>
            <a:cxnLst/>
            <a:rect l="l" t="t" r="r" b="b"/>
            <a:pathLst>
              <a:path w="44450" h="88900">
                <a:moveTo>
                  <a:pt x="44196" y="44195"/>
                </a:moveTo>
                <a:lnTo>
                  <a:pt x="0" y="88391"/>
                </a:lnTo>
                <a:lnTo>
                  <a:pt x="44450" y="88391"/>
                </a:lnTo>
                <a:lnTo>
                  <a:pt x="44450" y="44450"/>
                </a:lnTo>
                <a:lnTo>
                  <a:pt x="44196" y="44195"/>
                </a:lnTo>
                <a:close/>
              </a:path>
              <a:path w="44450" h="88900">
                <a:moveTo>
                  <a:pt x="44450" y="43942"/>
                </a:moveTo>
                <a:lnTo>
                  <a:pt x="44196" y="44195"/>
                </a:lnTo>
                <a:lnTo>
                  <a:pt x="44450" y="44450"/>
                </a:lnTo>
                <a:lnTo>
                  <a:pt x="44450" y="43942"/>
                </a:lnTo>
                <a:close/>
              </a:path>
              <a:path w="44450" h="88900">
                <a:moveTo>
                  <a:pt x="44450" y="0"/>
                </a:moveTo>
                <a:lnTo>
                  <a:pt x="0" y="0"/>
                </a:lnTo>
                <a:lnTo>
                  <a:pt x="44196" y="44195"/>
                </a:lnTo>
                <a:lnTo>
                  <a:pt x="44450" y="43942"/>
                </a:lnTo>
                <a:lnTo>
                  <a:pt x="444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935988" y="481634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980438" y="4816347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391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935988" y="481634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67379" y="4828540"/>
            <a:ext cx="44450" cy="88900"/>
          </a:xfrm>
          <a:custGeom>
            <a:avLst/>
            <a:gdLst/>
            <a:ahLst/>
            <a:cxnLst/>
            <a:rect l="l" t="t" r="r" b="b"/>
            <a:pathLst>
              <a:path w="44450" h="88900">
                <a:moveTo>
                  <a:pt x="44195" y="44196"/>
                </a:moveTo>
                <a:lnTo>
                  <a:pt x="0" y="88392"/>
                </a:lnTo>
                <a:lnTo>
                  <a:pt x="44450" y="88392"/>
                </a:lnTo>
                <a:lnTo>
                  <a:pt x="44450" y="44450"/>
                </a:lnTo>
                <a:lnTo>
                  <a:pt x="44195" y="44196"/>
                </a:lnTo>
                <a:close/>
              </a:path>
              <a:path w="44450" h="88900">
                <a:moveTo>
                  <a:pt x="44450" y="43942"/>
                </a:moveTo>
                <a:lnTo>
                  <a:pt x="44195" y="44196"/>
                </a:lnTo>
                <a:lnTo>
                  <a:pt x="44450" y="44450"/>
                </a:lnTo>
                <a:lnTo>
                  <a:pt x="44450" y="43942"/>
                </a:lnTo>
                <a:close/>
              </a:path>
              <a:path w="44450" h="88900">
                <a:moveTo>
                  <a:pt x="44450" y="0"/>
                </a:moveTo>
                <a:lnTo>
                  <a:pt x="0" y="0"/>
                </a:lnTo>
                <a:lnTo>
                  <a:pt x="44195" y="44196"/>
                </a:lnTo>
                <a:lnTo>
                  <a:pt x="44450" y="43942"/>
                </a:lnTo>
                <a:lnTo>
                  <a:pt x="444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167379" y="482854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2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211829" y="482854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392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3167379" y="4828540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398771" y="4785867"/>
            <a:ext cx="44450" cy="88900"/>
          </a:xfrm>
          <a:custGeom>
            <a:avLst/>
            <a:gdLst/>
            <a:ahLst/>
            <a:cxnLst/>
            <a:rect l="l" t="t" r="r" b="b"/>
            <a:pathLst>
              <a:path w="44450" h="88900">
                <a:moveTo>
                  <a:pt x="44196" y="44195"/>
                </a:moveTo>
                <a:lnTo>
                  <a:pt x="0" y="88391"/>
                </a:lnTo>
                <a:lnTo>
                  <a:pt x="44450" y="88391"/>
                </a:lnTo>
                <a:lnTo>
                  <a:pt x="44450" y="44450"/>
                </a:lnTo>
                <a:lnTo>
                  <a:pt x="44196" y="44195"/>
                </a:lnTo>
                <a:close/>
              </a:path>
              <a:path w="44450" h="88900">
                <a:moveTo>
                  <a:pt x="44450" y="43941"/>
                </a:moveTo>
                <a:lnTo>
                  <a:pt x="44196" y="44195"/>
                </a:lnTo>
                <a:lnTo>
                  <a:pt x="44450" y="44450"/>
                </a:lnTo>
                <a:lnTo>
                  <a:pt x="44450" y="43941"/>
                </a:lnTo>
                <a:close/>
              </a:path>
              <a:path w="44450" h="88900">
                <a:moveTo>
                  <a:pt x="44450" y="0"/>
                </a:moveTo>
                <a:lnTo>
                  <a:pt x="0" y="0"/>
                </a:lnTo>
                <a:lnTo>
                  <a:pt x="44196" y="44195"/>
                </a:lnTo>
                <a:lnTo>
                  <a:pt x="44450" y="43941"/>
                </a:lnTo>
                <a:lnTo>
                  <a:pt x="444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398771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443221" y="4785867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391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398771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631688" y="4785867"/>
            <a:ext cx="44450" cy="88900"/>
          </a:xfrm>
          <a:custGeom>
            <a:avLst/>
            <a:gdLst/>
            <a:ahLst/>
            <a:cxnLst/>
            <a:rect l="l" t="t" r="r" b="b"/>
            <a:pathLst>
              <a:path w="44450" h="88900">
                <a:moveTo>
                  <a:pt x="44195" y="44195"/>
                </a:moveTo>
                <a:lnTo>
                  <a:pt x="0" y="88391"/>
                </a:lnTo>
                <a:lnTo>
                  <a:pt x="44450" y="88391"/>
                </a:lnTo>
                <a:lnTo>
                  <a:pt x="44450" y="44450"/>
                </a:lnTo>
                <a:lnTo>
                  <a:pt x="44195" y="44195"/>
                </a:lnTo>
                <a:close/>
              </a:path>
              <a:path w="44450" h="88900">
                <a:moveTo>
                  <a:pt x="44450" y="43941"/>
                </a:moveTo>
                <a:lnTo>
                  <a:pt x="44195" y="44195"/>
                </a:lnTo>
                <a:lnTo>
                  <a:pt x="44450" y="44450"/>
                </a:lnTo>
                <a:lnTo>
                  <a:pt x="44450" y="43941"/>
                </a:lnTo>
                <a:close/>
              </a:path>
              <a:path w="44450" h="88900">
                <a:moveTo>
                  <a:pt x="44450" y="0"/>
                </a:moveTo>
                <a:lnTo>
                  <a:pt x="0" y="0"/>
                </a:lnTo>
                <a:lnTo>
                  <a:pt x="44195" y="44195"/>
                </a:lnTo>
                <a:lnTo>
                  <a:pt x="44450" y="43941"/>
                </a:lnTo>
                <a:lnTo>
                  <a:pt x="444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631688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676138" y="4785867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391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631688" y="47858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1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863080" y="4814823"/>
            <a:ext cx="44450" cy="88900"/>
          </a:xfrm>
          <a:custGeom>
            <a:avLst/>
            <a:gdLst/>
            <a:ahLst/>
            <a:cxnLst/>
            <a:rect l="l" t="t" r="r" b="b"/>
            <a:pathLst>
              <a:path w="44450" h="88900">
                <a:moveTo>
                  <a:pt x="44196" y="44196"/>
                </a:moveTo>
                <a:lnTo>
                  <a:pt x="0" y="88392"/>
                </a:lnTo>
                <a:lnTo>
                  <a:pt x="44450" y="88392"/>
                </a:lnTo>
                <a:lnTo>
                  <a:pt x="44450" y="44450"/>
                </a:lnTo>
                <a:lnTo>
                  <a:pt x="44196" y="44196"/>
                </a:lnTo>
                <a:close/>
              </a:path>
              <a:path w="44450" h="88900">
                <a:moveTo>
                  <a:pt x="44450" y="43942"/>
                </a:moveTo>
                <a:lnTo>
                  <a:pt x="44196" y="44196"/>
                </a:lnTo>
                <a:lnTo>
                  <a:pt x="44450" y="44449"/>
                </a:lnTo>
                <a:lnTo>
                  <a:pt x="44450" y="43942"/>
                </a:lnTo>
                <a:close/>
              </a:path>
              <a:path w="44450" h="88900">
                <a:moveTo>
                  <a:pt x="44450" y="0"/>
                </a:moveTo>
                <a:lnTo>
                  <a:pt x="0" y="0"/>
                </a:lnTo>
                <a:lnTo>
                  <a:pt x="44196" y="44196"/>
                </a:lnTo>
                <a:lnTo>
                  <a:pt x="44450" y="43942"/>
                </a:lnTo>
                <a:lnTo>
                  <a:pt x="44450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863080" y="48148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2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907530" y="4814823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392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863080" y="481482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2"/>
                </a:moveTo>
                <a:lnTo>
                  <a:pt x="88392" y="0"/>
                </a:lnTo>
              </a:path>
            </a:pathLst>
          </a:custGeom>
          <a:ln w="9525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49808" y="4873752"/>
            <a:ext cx="6160135" cy="56515"/>
          </a:xfrm>
          <a:custGeom>
            <a:avLst/>
            <a:gdLst/>
            <a:ahLst/>
            <a:cxnLst/>
            <a:rect l="l" t="t" r="r" b="b"/>
            <a:pathLst>
              <a:path w="6160134" h="56514">
                <a:moveTo>
                  <a:pt x="0" y="25908"/>
                </a:moveTo>
                <a:lnTo>
                  <a:pt x="1231392" y="13716"/>
                </a:lnTo>
                <a:lnTo>
                  <a:pt x="2464308" y="56387"/>
                </a:lnTo>
                <a:lnTo>
                  <a:pt x="3695700" y="0"/>
                </a:lnTo>
                <a:lnTo>
                  <a:pt x="4927092" y="15240"/>
                </a:lnTo>
                <a:lnTo>
                  <a:pt x="6160008" y="28956"/>
                </a:lnTo>
              </a:path>
            </a:pathLst>
          </a:custGeom>
          <a:ln w="2743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03389" y="485470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0"/>
                </a:moveTo>
                <a:lnTo>
                  <a:pt x="26992" y="3476"/>
                </a:lnTo>
                <a:lnTo>
                  <a:pt x="12944" y="12953"/>
                </a:lnTo>
                <a:lnTo>
                  <a:pt x="3473" y="27003"/>
                </a:lnTo>
                <a:lnTo>
                  <a:pt x="0" y="44196"/>
                </a:lnTo>
                <a:lnTo>
                  <a:pt x="3473" y="61388"/>
                </a:lnTo>
                <a:lnTo>
                  <a:pt x="12944" y="75437"/>
                </a:lnTo>
                <a:lnTo>
                  <a:pt x="26992" y="84915"/>
                </a:lnTo>
                <a:lnTo>
                  <a:pt x="44196" y="88392"/>
                </a:lnTo>
                <a:lnTo>
                  <a:pt x="61399" y="84915"/>
                </a:lnTo>
                <a:lnTo>
                  <a:pt x="75447" y="75437"/>
                </a:lnTo>
                <a:lnTo>
                  <a:pt x="84918" y="61388"/>
                </a:lnTo>
                <a:lnTo>
                  <a:pt x="88392" y="44196"/>
                </a:lnTo>
                <a:lnTo>
                  <a:pt x="84918" y="27003"/>
                </a:lnTo>
                <a:lnTo>
                  <a:pt x="75447" y="12954"/>
                </a:lnTo>
                <a:lnTo>
                  <a:pt x="61399" y="3476"/>
                </a:lnTo>
                <a:lnTo>
                  <a:pt x="441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03389" y="485470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44196"/>
                </a:moveTo>
                <a:lnTo>
                  <a:pt x="84918" y="61388"/>
                </a:lnTo>
                <a:lnTo>
                  <a:pt x="75447" y="75437"/>
                </a:lnTo>
                <a:lnTo>
                  <a:pt x="61399" y="84915"/>
                </a:lnTo>
                <a:lnTo>
                  <a:pt x="44196" y="88392"/>
                </a:lnTo>
                <a:lnTo>
                  <a:pt x="26992" y="84915"/>
                </a:lnTo>
                <a:lnTo>
                  <a:pt x="12944" y="75437"/>
                </a:lnTo>
                <a:lnTo>
                  <a:pt x="3473" y="61388"/>
                </a:lnTo>
                <a:lnTo>
                  <a:pt x="0" y="44196"/>
                </a:lnTo>
                <a:lnTo>
                  <a:pt x="3473" y="27003"/>
                </a:lnTo>
                <a:lnTo>
                  <a:pt x="12944" y="12953"/>
                </a:lnTo>
                <a:lnTo>
                  <a:pt x="26992" y="3476"/>
                </a:lnTo>
                <a:lnTo>
                  <a:pt x="44196" y="0"/>
                </a:lnTo>
                <a:lnTo>
                  <a:pt x="61399" y="3476"/>
                </a:lnTo>
                <a:lnTo>
                  <a:pt x="75447" y="12954"/>
                </a:lnTo>
                <a:lnTo>
                  <a:pt x="84918" y="27003"/>
                </a:lnTo>
                <a:lnTo>
                  <a:pt x="88392" y="44196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936242" y="484098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5" y="0"/>
                </a:moveTo>
                <a:lnTo>
                  <a:pt x="27003" y="3476"/>
                </a:lnTo>
                <a:lnTo>
                  <a:pt x="12954" y="12954"/>
                </a:lnTo>
                <a:lnTo>
                  <a:pt x="3476" y="27003"/>
                </a:lnTo>
                <a:lnTo>
                  <a:pt x="0" y="44195"/>
                </a:lnTo>
                <a:lnTo>
                  <a:pt x="3476" y="61388"/>
                </a:lnTo>
                <a:lnTo>
                  <a:pt x="12954" y="75437"/>
                </a:lnTo>
                <a:lnTo>
                  <a:pt x="27003" y="84915"/>
                </a:lnTo>
                <a:lnTo>
                  <a:pt x="44195" y="88391"/>
                </a:lnTo>
                <a:lnTo>
                  <a:pt x="61442" y="84915"/>
                </a:lnTo>
                <a:lnTo>
                  <a:pt x="75485" y="75437"/>
                </a:lnTo>
                <a:lnTo>
                  <a:pt x="84933" y="61388"/>
                </a:lnTo>
                <a:lnTo>
                  <a:pt x="88391" y="44195"/>
                </a:lnTo>
                <a:lnTo>
                  <a:pt x="84933" y="27003"/>
                </a:lnTo>
                <a:lnTo>
                  <a:pt x="75485" y="12954"/>
                </a:lnTo>
                <a:lnTo>
                  <a:pt x="61442" y="3476"/>
                </a:lnTo>
                <a:lnTo>
                  <a:pt x="4419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936242" y="4840985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44195"/>
                </a:moveTo>
                <a:lnTo>
                  <a:pt x="84933" y="61388"/>
                </a:lnTo>
                <a:lnTo>
                  <a:pt x="75485" y="75437"/>
                </a:lnTo>
                <a:lnTo>
                  <a:pt x="61442" y="84915"/>
                </a:lnTo>
                <a:lnTo>
                  <a:pt x="44195" y="88391"/>
                </a:lnTo>
                <a:lnTo>
                  <a:pt x="27003" y="84915"/>
                </a:lnTo>
                <a:lnTo>
                  <a:pt x="12954" y="75437"/>
                </a:lnTo>
                <a:lnTo>
                  <a:pt x="3476" y="61388"/>
                </a:lnTo>
                <a:lnTo>
                  <a:pt x="0" y="44195"/>
                </a:lnTo>
                <a:lnTo>
                  <a:pt x="3476" y="27003"/>
                </a:lnTo>
                <a:lnTo>
                  <a:pt x="12954" y="12954"/>
                </a:lnTo>
                <a:lnTo>
                  <a:pt x="27003" y="3476"/>
                </a:lnTo>
                <a:lnTo>
                  <a:pt x="44195" y="0"/>
                </a:lnTo>
                <a:lnTo>
                  <a:pt x="61442" y="3476"/>
                </a:lnTo>
                <a:lnTo>
                  <a:pt x="75485" y="12954"/>
                </a:lnTo>
                <a:lnTo>
                  <a:pt x="84933" y="27003"/>
                </a:lnTo>
                <a:lnTo>
                  <a:pt x="88391" y="44195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167633" y="48851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0"/>
                </a:moveTo>
                <a:lnTo>
                  <a:pt x="27003" y="3476"/>
                </a:lnTo>
                <a:lnTo>
                  <a:pt x="12954" y="12954"/>
                </a:lnTo>
                <a:lnTo>
                  <a:pt x="3476" y="27003"/>
                </a:lnTo>
                <a:lnTo>
                  <a:pt x="0" y="44196"/>
                </a:lnTo>
                <a:lnTo>
                  <a:pt x="3476" y="61388"/>
                </a:lnTo>
                <a:lnTo>
                  <a:pt x="12953" y="75438"/>
                </a:lnTo>
                <a:lnTo>
                  <a:pt x="27003" y="84915"/>
                </a:lnTo>
                <a:lnTo>
                  <a:pt x="44196" y="88392"/>
                </a:lnTo>
                <a:lnTo>
                  <a:pt x="61442" y="84915"/>
                </a:lnTo>
                <a:lnTo>
                  <a:pt x="75485" y="75438"/>
                </a:lnTo>
                <a:lnTo>
                  <a:pt x="84933" y="61388"/>
                </a:lnTo>
                <a:lnTo>
                  <a:pt x="88392" y="44196"/>
                </a:lnTo>
                <a:lnTo>
                  <a:pt x="84933" y="27003"/>
                </a:lnTo>
                <a:lnTo>
                  <a:pt x="75485" y="12954"/>
                </a:lnTo>
                <a:lnTo>
                  <a:pt x="61442" y="3476"/>
                </a:lnTo>
                <a:lnTo>
                  <a:pt x="441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67633" y="488518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44196"/>
                </a:moveTo>
                <a:lnTo>
                  <a:pt x="84933" y="61388"/>
                </a:lnTo>
                <a:lnTo>
                  <a:pt x="75485" y="75438"/>
                </a:lnTo>
                <a:lnTo>
                  <a:pt x="61442" y="84915"/>
                </a:lnTo>
                <a:lnTo>
                  <a:pt x="44196" y="88392"/>
                </a:lnTo>
                <a:lnTo>
                  <a:pt x="27003" y="84915"/>
                </a:lnTo>
                <a:lnTo>
                  <a:pt x="12953" y="75438"/>
                </a:lnTo>
                <a:lnTo>
                  <a:pt x="3476" y="61388"/>
                </a:lnTo>
                <a:lnTo>
                  <a:pt x="0" y="44196"/>
                </a:lnTo>
                <a:lnTo>
                  <a:pt x="3476" y="27003"/>
                </a:lnTo>
                <a:lnTo>
                  <a:pt x="12954" y="12954"/>
                </a:lnTo>
                <a:lnTo>
                  <a:pt x="27003" y="3476"/>
                </a:lnTo>
                <a:lnTo>
                  <a:pt x="44196" y="0"/>
                </a:lnTo>
                <a:lnTo>
                  <a:pt x="61442" y="3476"/>
                </a:lnTo>
                <a:lnTo>
                  <a:pt x="75485" y="12954"/>
                </a:lnTo>
                <a:lnTo>
                  <a:pt x="84933" y="27003"/>
                </a:lnTo>
                <a:lnTo>
                  <a:pt x="88392" y="44196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399026" y="482879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0"/>
                </a:moveTo>
                <a:lnTo>
                  <a:pt x="27003" y="3476"/>
                </a:lnTo>
                <a:lnTo>
                  <a:pt x="12953" y="12953"/>
                </a:lnTo>
                <a:lnTo>
                  <a:pt x="3476" y="27003"/>
                </a:lnTo>
                <a:lnTo>
                  <a:pt x="0" y="44195"/>
                </a:lnTo>
                <a:lnTo>
                  <a:pt x="3476" y="61388"/>
                </a:lnTo>
                <a:lnTo>
                  <a:pt x="12954" y="75437"/>
                </a:lnTo>
                <a:lnTo>
                  <a:pt x="27003" y="84915"/>
                </a:lnTo>
                <a:lnTo>
                  <a:pt x="44196" y="88391"/>
                </a:lnTo>
                <a:lnTo>
                  <a:pt x="61442" y="84915"/>
                </a:lnTo>
                <a:lnTo>
                  <a:pt x="75485" y="75437"/>
                </a:lnTo>
                <a:lnTo>
                  <a:pt x="84933" y="61388"/>
                </a:lnTo>
                <a:lnTo>
                  <a:pt x="88391" y="44195"/>
                </a:lnTo>
                <a:lnTo>
                  <a:pt x="84933" y="27003"/>
                </a:lnTo>
                <a:lnTo>
                  <a:pt x="75485" y="12953"/>
                </a:lnTo>
                <a:lnTo>
                  <a:pt x="61442" y="3476"/>
                </a:lnTo>
                <a:lnTo>
                  <a:pt x="441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399026" y="4828794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44195"/>
                </a:moveTo>
                <a:lnTo>
                  <a:pt x="84933" y="61388"/>
                </a:lnTo>
                <a:lnTo>
                  <a:pt x="75485" y="75437"/>
                </a:lnTo>
                <a:lnTo>
                  <a:pt x="61442" y="84915"/>
                </a:lnTo>
                <a:lnTo>
                  <a:pt x="44196" y="88391"/>
                </a:lnTo>
                <a:lnTo>
                  <a:pt x="27003" y="84915"/>
                </a:lnTo>
                <a:lnTo>
                  <a:pt x="12954" y="75437"/>
                </a:lnTo>
                <a:lnTo>
                  <a:pt x="3476" y="61388"/>
                </a:lnTo>
                <a:lnTo>
                  <a:pt x="0" y="44195"/>
                </a:lnTo>
                <a:lnTo>
                  <a:pt x="3476" y="27003"/>
                </a:lnTo>
                <a:lnTo>
                  <a:pt x="12953" y="12953"/>
                </a:lnTo>
                <a:lnTo>
                  <a:pt x="27003" y="3476"/>
                </a:lnTo>
                <a:lnTo>
                  <a:pt x="44196" y="0"/>
                </a:lnTo>
                <a:lnTo>
                  <a:pt x="61442" y="3476"/>
                </a:lnTo>
                <a:lnTo>
                  <a:pt x="75485" y="12953"/>
                </a:lnTo>
                <a:lnTo>
                  <a:pt x="84933" y="27003"/>
                </a:lnTo>
                <a:lnTo>
                  <a:pt x="88391" y="44195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631941" y="484250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0"/>
                </a:moveTo>
                <a:lnTo>
                  <a:pt x="27003" y="3476"/>
                </a:lnTo>
                <a:lnTo>
                  <a:pt x="12953" y="12954"/>
                </a:lnTo>
                <a:lnTo>
                  <a:pt x="3476" y="27003"/>
                </a:lnTo>
                <a:lnTo>
                  <a:pt x="0" y="44195"/>
                </a:lnTo>
                <a:lnTo>
                  <a:pt x="3476" y="61388"/>
                </a:lnTo>
                <a:lnTo>
                  <a:pt x="12954" y="75437"/>
                </a:lnTo>
                <a:lnTo>
                  <a:pt x="27003" y="84915"/>
                </a:lnTo>
                <a:lnTo>
                  <a:pt x="44196" y="88391"/>
                </a:lnTo>
                <a:lnTo>
                  <a:pt x="61442" y="84915"/>
                </a:lnTo>
                <a:lnTo>
                  <a:pt x="75485" y="75437"/>
                </a:lnTo>
                <a:lnTo>
                  <a:pt x="84933" y="61388"/>
                </a:lnTo>
                <a:lnTo>
                  <a:pt x="88392" y="44195"/>
                </a:lnTo>
                <a:lnTo>
                  <a:pt x="84933" y="27003"/>
                </a:lnTo>
                <a:lnTo>
                  <a:pt x="75485" y="12954"/>
                </a:lnTo>
                <a:lnTo>
                  <a:pt x="61442" y="3476"/>
                </a:lnTo>
                <a:lnTo>
                  <a:pt x="441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631941" y="484250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44195"/>
                </a:moveTo>
                <a:lnTo>
                  <a:pt x="84933" y="61388"/>
                </a:lnTo>
                <a:lnTo>
                  <a:pt x="75485" y="75437"/>
                </a:lnTo>
                <a:lnTo>
                  <a:pt x="61442" y="84915"/>
                </a:lnTo>
                <a:lnTo>
                  <a:pt x="44196" y="88391"/>
                </a:lnTo>
                <a:lnTo>
                  <a:pt x="27003" y="84915"/>
                </a:lnTo>
                <a:lnTo>
                  <a:pt x="12954" y="75437"/>
                </a:lnTo>
                <a:lnTo>
                  <a:pt x="3476" y="61388"/>
                </a:lnTo>
                <a:lnTo>
                  <a:pt x="0" y="44195"/>
                </a:lnTo>
                <a:lnTo>
                  <a:pt x="3476" y="27003"/>
                </a:lnTo>
                <a:lnTo>
                  <a:pt x="12953" y="12954"/>
                </a:lnTo>
                <a:lnTo>
                  <a:pt x="27003" y="3476"/>
                </a:lnTo>
                <a:lnTo>
                  <a:pt x="44196" y="0"/>
                </a:lnTo>
                <a:lnTo>
                  <a:pt x="61442" y="3476"/>
                </a:lnTo>
                <a:lnTo>
                  <a:pt x="75485" y="12954"/>
                </a:lnTo>
                <a:lnTo>
                  <a:pt x="84933" y="27003"/>
                </a:lnTo>
                <a:lnTo>
                  <a:pt x="88392" y="44195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863333" y="48562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6" y="0"/>
                </a:moveTo>
                <a:lnTo>
                  <a:pt x="27003" y="3476"/>
                </a:lnTo>
                <a:lnTo>
                  <a:pt x="12954" y="12953"/>
                </a:lnTo>
                <a:lnTo>
                  <a:pt x="3476" y="27003"/>
                </a:lnTo>
                <a:lnTo>
                  <a:pt x="0" y="44196"/>
                </a:lnTo>
                <a:lnTo>
                  <a:pt x="3476" y="61388"/>
                </a:lnTo>
                <a:lnTo>
                  <a:pt x="12953" y="75437"/>
                </a:lnTo>
                <a:lnTo>
                  <a:pt x="27003" y="84915"/>
                </a:lnTo>
                <a:lnTo>
                  <a:pt x="44196" y="88392"/>
                </a:lnTo>
                <a:lnTo>
                  <a:pt x="61442" y="84915"/>
                </a:lnTo>
                <a:lnTo>
                  <a:pt x="75485" y="75437"/>
                </a:lnTo>
                <a:lnTo>
                  <a:pt x="84933" y="61388"/>
                </a:lnTo>
                <a:lnTo>
                  <a:pt x="88392" y="44196"/>
                </a:lnTo>
                <a:lnTo>
                  <a:pt x="84933" y="27003"/>
                </a:lnTo>
                <a:lnTo>
                  <a:pt x="75485" y="12954"/>
                </a:lnTo>
                <a:lnTo>
                  <a:pt x="61442" y="3476"/>
                </a:lnTo>
                <a:lnTo>
                  <a:pt x="4419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863333" y="48562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44196"/>
                </a:moveTo>
                <a:lnTo>
                  <a:pt x="84933" y="61388"/>
                </a:lnTo>
                <a:lnTo>
                  <a:pt x="75485" y="75437"/>
                </a:lnTo>
                <a:lnTo>
                  <a:pt x="61442" y="84915"/>
                </a:lnTo>
                <a:lnTo>
                  <a:pt x="44196" y="88392"/>
                </a:lnTo>
                <a:lnTo>
                  <a:pt x="27003" y="84915"/>
                </a:lnTo>
                <a:lnTo>
                  <a:pt x="12953" y="75437"/>
                </a:lnTo>
                <a:lnTo>
                  <a:pt x="3476" y="61388"/>
                </a:lnTo>
                <a:lnTo>
                  <a:pt x="0" y="44196"/>
                </a:lnTo>
                <a:lnTo>
                  <a:pt x="3476" y="27003"/>
                </a:lnTo>
                <a:lnTo>
                  <a:pt x="12954" y="12953"/>
                </a:lnTo>
                <a:lnTo>
                  <a:pt x="27003" y="3476"/>
                </a:lnTo>
                <a:lnTo>
                  <a:pt x="44196" y="0"/>
                </a:lnTo>
                <a:lnTo>
                  <a:pt x="61442" y="3476"/>
                </a:lnTo>
                <a:lnTo>
                  <a:pt x="75485" y="12954"/>
                </a:lnTo>
                <a:lnTo>
                  <a:pt x="84933" y="27003"/>
                </a:lnTo>
                <a:lnTo>
                  <a:pt x="88392" y="44196"/>
                </a:lnTo>
                <a:close/>
              </a:path>
            </a:pathLst>
          </a:custGeom>
          <a:ln w="952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393598" y="6048857"/>
            <a:ext cx="249554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0,00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93598" y="5345938"/>
            <a:ext cx="249554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0,50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93598" y="4643120"/>
            <a:ext cx="249554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1,00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393598" y="3940302"/>
            <a:ext cx="249554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1,50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93598" y="3237103"/>
            <a:ext cx="249554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2,00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93598" y="2534158"/>
            <a:ext cx="249554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2,50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70789" y="6219748"/>
            <a:ext cx="115697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01.01.2013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(факт)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402841" y="6219748"/>
            <a:ext cx="3621404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01.01.2014 </a:t>
            </a:r>
            <a:r>
              <a:rPr sz="1200" spc="-5" dirty="0">
                <a:latin typeface="Times New Roman"/>
                <a:cs typeface="Times New Roman"/>
              </a:rPr>
              <a:t>(факт)  </a:t>
            </a:r>
            <a:r>
              <a:rPr sz="1200" dirty="0">
                <a:latin typeface="Times New Roman"/>
                <a:cs typeface="Times New Roman"/>
              </a:rPr>
              <a:t>01.01.2015 </a:t>
            </a:r>
            <a:r>
              <a:rPr sz="1200" spc="-5" dirty="0">
                <a:latin typeface="Times New Roman"/>
                <a:cs typeface="Times New Roman"/>
              </a:rPr>
              <a:t>(факт)  </a:t>
            </a:r>
            <a:r>
              <a:rPr sz="1200" dirty="0">
                <a:latin typeface="Times New Roman"/>
                <a:cs typeface="Times New Roman"/>
              </a:rPr>
              <a:t>01.01.2016 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(факт)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321934" y="6219748"/>
            <a:ext cx="711200" cy="370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01.01.2017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(оценка)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330188" y="6219748"/>
            <a:ext cx="115824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01.01.2018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(план)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90473" y="1619250"/>
            <a:ext cx="5629910" cy="919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latin typeface="Times New Roman"/>
                <a:cs typeface="Times New Roman"/>
              </a:rPr>
              <a:t>характеризуют </a:t>
            </a:r>
            <a:r>
              <a:rPr sz="1600" spc="-10" dirty="0">
                <a:latin typeface="Times New Roman"/>
                <a:cs typeface="Times New Roman"/>
              </a:rPr>
              <a:t>следующие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коэффициенты:</a:t>
            </a:r>
            <a:endParaRPr sz="1600">
              <a:latin typeface="Times New Roman"/>
              <a:cs typeface="Times New Roman"/>
            </a:endParaRPr>
          </a:p>
          <a:p>
            <a:pPr marL="2667000" marR="5080" indent="-654050">
              <a:lnSpc>
                <a:spcPts val="2080"/>
              </a:lnSpc>
              <a:spcBef>
                <a:spcPts val="1125"/>
              </a:spcBef>
            </a:pPr>
            <a:r>
              <a:rPr sz="1800" spc="-5" dirty="0">
                <a:latin typeface="Times New Roman"/>
                <a:cs typeface="Times New Roman"/>
              </a:rPr>
              <a:t>Динамика </a:t>
            </a:r>
            <a:r>
              <a:rPr sz="1800" spc="-10" dirty="0">
                <a:latin typeface="Times New Roman"/>
                <a:cs typeface="Times New Roman"/>
              </a:rPr>
              <a:t>показателей </a:t>
            </a:r>
            <a:r>
              <a:rPr sz="1800" dirty="0">
                <a:latin typeface="Times New Roman"/>
                <a:cs typeface="Times New Roman"/>
              </a:rPr>
              <a:t>устойчивости  </a:t>
            </a:r>
            <a:r>
              <a:rPr sz="1800" spc="-25" dirty="0">
                <a:latin typeface="Times New Roman"/>
                <a:cs typeface="Times New Roman"/>
              </a:rPr>
              <a:t>ЗАСО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"Белнефтестрах"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7255764" y="2523744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333233" y="247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44450"/>
                </a:lnTo>
                <a:lnTo>
                  <a:pt x="44450" y="88900"/>
                </a:lnTo>
                <a:lnTo>
                  <a:pt x="88900" y="44450"/>
                </a:lnTo>
                <a:lnTo>
                  <a:pt x="44450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333233" y="2479167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900" y="44450"/>
                </a:lnTo>
                <a:lnTo>
                  <a:pt x="44450" y="88900"/>
                </a:lnTo>
                <a:lnTo>
                  <a:pt x="0" y="44450"/>
                </a:lnTo>
                <a:lnTo>
                  <a:pt x="44450" y="0"/>
                </a:lnTo>
              </a:path>
            </a:pathLst>
          </a:custGeom>
          <a:ln w="9144">
            <a:solidFill>
              <a:srgbClr val="416E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421880" y="3218688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723" y="0"/>
                </a:lnTo>
              </a:path>
            </a:pathLst>
          </a:custGeom>
          <a:ln w="2743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255764" y="3218688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724" y="0"/>
                </a:lnTo>
              </a:path>
            </a:pathLst>
          </a:custGeom>
          <a:ln w="2743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333488" y="317449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88391"/>
                </a:lnTo>
                <a:lnTo>
                  <a:pt x="88392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333488" y="3174492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88391"/>
                </a:moveTo>
                <a:lnTo>
                  <a:pt x="88392" y="88391"/>
                </a:lnTo>
                <a:lnTo>
                  <a:pt x="88392" y="0"/>
                </a:lnTo>
                <a:lnTo>
                  <a:pt x="0" y="0"/>
                </a:lnTo>
                <a:lnTo>
                  <a:pt x="0" y="88391"/>
                </a:lnTo>
                <a:close/>
              </a:path>
            </a:pathLst>
          </a:custGeom>
          <a:ln w="914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255764" y="391363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333233" y="386956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0" y="88900"/>
                </a:lnTo>
                <a:lnTo>
                  <a:pt x="88900" y="88900"/>
                </a:lnTo>
                <a:lnTo>
                  <a:pt x="4445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333233" y="3869563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450" y="0"/>
                </a:moveTo>
                <a:lnTo>
                  <a:pt x="88900" y="88900"/>
                </a:lnTo>
                <a:lnTo>
                  <a:pt x="0" y="88900"/>
                </a:lnTo>
                <a:lnTo>
                  <a:pt x="44450" y="0"/>
                </a:lnTo>
              </a:path>
            </a:pathLst>
          </a:custGeom>
          <a:ln w="9144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421880" y="4608576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723" y="0"/>
                </a:lnTo>
              </a:path>
            </a:pathLst>
          </a:custGeom>
          <a:ln w="27432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255764" y="4608576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724" y="0"/>
                </a:lnTo>
              </a:path>
            </a:pathLst>
          </a:custGeom>
          <a:ln w="27432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333488" y="4564379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0" y="89916"/>
                </a:moveTo>
                <a:lnTo>
                  <a:pt x="88392" y="89916"/>
                </a:lnTo>
                <a:lnTo>
                  <a:pt x="88392" y="0"/>
                </a:lnTo>
                <a:lnTo>
                  <a:pt x="0" y="0"/>
                </a:lnTo>
                <a:lnTo>
                  <a:pt x="0" y="89916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333488" y="4564379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0" y="89916"/>
                </a:moveTo>
                <a:lnTo>
                  <a:pt x="88392" y="89916"/>
                </a:lnTo>
                <a:lnTo>
                  <a:pt x="88392" y="0"/>
                </a:lnTo>
                <a:lnTo>
                  <a:pt x="0" y="0"/>
                </a:lnTo>
                <a:lnTo>
                  <a:pt x="0" y="89916"/>
                </a:lnTo>
                <a:close/>
              </a:path>
            </a:pathLst>
          </a:custGeom>
          <a:ln w="9144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333488" y="4564379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44196" y="44958"/>
                </a:moveTo>
                <a:lnTo>
                  <a:pt x="0" y="89916"/>
                </a:lnTo>
                <a:lnTo>
                  <a:pt x="88391" y="89916"/>
                </a:lnTo>
                <a:lnTo>
                  <a:pt x="44196" y="44958"/>
                </a:lnTo>
                <a:close/>
              </a:path>
              <a:path w="88900" h="90170">
                <a:moveTo>
                  <a:pt x="88391" y="0"/>
                </a:moveTo>
                <a:lnTo>
                  <a:pt x="0" y="0"/>
                </a:lnTo>
                <a:lnTo>
                  <a:pt x="44196" y="44958"/>
                </a:lnTo>
                <a:lnTo>
                  <a:pt x="8839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333488" y="4564379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88391" y="89916"/>
                </a:moveTo>
                <a:lnTo>
                  <a:pt x="0" y="0"/>
                </a:lnTo>
              </a:path>
            </a:pathLst>
          </a:custGeom>
          <a:ln w="9144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333488" y="4564379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0" y="89916"/>
                </a:moveTo>
                <a:lnTo>
                  <a:pt x="88391" y="0"/>
                </a:lnTo>
              </a:path>
            </a:pathLst>
          </a:custGeom>
          <a:ln w="9144">
            <a:solidFill>
              <a:srgbClr val="6D53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 txBox="1"/>
          <p:nvPr/>
        </p:nvSpPr>
        <p:spPr>
          <a:xfrm>
            <a:off x="7513066" y="2431546"/>
            <a:ext cx="1401445" cy="2449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130">
              <a:lnSpc>
                <a:spcPct val="95900"/>
              </a:lnSpc>
            </a:pPr>
            <a:r>
              <a:rPr sz="1200" spc="-15" dirty="0">
                <a:latin typeface="Times New Roman"/>
                <a:cs typeface="Times New Roman"/>
              </a:rPr>
              <a:t>Коэф.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достаточности  стр.резервов (на  основании выплат)- 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менее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sz="1200" spc="-15" dirty="0">
                <a:latin typeface="Times New Roman"/>
                <a:cs typeface="Times New Roman"/>
              </a:rPr>
              <a:t>Коэф.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достаточности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стр.резервов </a:t>
            </a:r>
            <a:r>
              <a:rPr sz="1200" dirty="0">
                <a:latin typeface="Times New Roman"/>
                <a:cs typeface="Times New Roman"/>
              </a:rPr>
              <a:t>(на  </a:t>
            </a:r>
            <a:r>
              <a:rPr sz="1200" spc="-5" dirty="0">
                <a:latin typeface="Times New Roman"/>
                <a:cs typeface="Times New Roman"/>
              </a:rPr>
              <a:t>основании </a:t>
            </a:r>
            <a:r>
              <a:rPr sz="1200" dirty="0">
                <a:latin typeface="Times New Roman"/>
                <a:cs typeface="Times New Roman"/>
              </a:rPr>
              <a:t>взносов) -  не </a:t>
            </a:r>
            <a:r>
              <a:rPr sz="1200" spc="-5" dirty="0">
                <a:latin typeface="Times New Roman"/>
                <a:cs typeface="Times New Roman"/>
              </a:rPr>
              <a:t>более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270"/>
              </a:lnSpc>
            </a:pPr>
            <a:r>
              <a:rPr sz="1200" spc="-15" dirty="0">
                <a:latin typeface="Times New Roman"/>
                <a:cs typeface="Times New Roman"/>
              </a:rPr>
              <a:t>Коэф.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достаточности</a:t>
            </a:r>
            <a:endParaRPr sz="1200">
              <a:latin typeface="Times New Roman"/>
              <a:cs typeface="Times New Roman"/>
            </a:endParaRPr>
          </a:p>
          <a:p>
            <a:pPr marL="12700" marR="142875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собственного  капитала </a:t>
            </a:r>
            <a:r>
              <a:rPr sz="1200" dirty="0">
                <a:latin typeface="Times New Roman"/>
                <a:cs typeface="Times New Roman"/>
              </a:rPr>
              <a:t>(не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менее  </a:t>
            </a:r>
            <a:r>
              <a:rPr sz="1200" dirty="0">
                <a:latin typeface="Times New Roman"/>
                <a:cs typeface="Times New Roman"/>
              </a:rPr>
              <a:t>0,3)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270"/>
              </a:lnSpc>
            </a:pPr>
            <a:r>
              <a:rPr sz="1200" spc="-20" dirty="0">
                <a:latin typeface="Times New Roman"/>
                <a:cs typeface="Times New Roman"/>
              </a:rPr>
              <a:t>Коэф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текущей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ликвидности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7421880" y="5305044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723" y="0"/>
                </a:lnTo>
              </a:path>
            </a:pathLst>
          </a:custGeom>
          <a:ln w="27432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255764" y="5305044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724" y="0"/>
                </a:lnTo>
              </a:path>
            </a:pathLst>
          </a:custGeom>
          <a:ln w="27432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333488" y="5259323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0" y="89915"/>
                </a:moveTo>
                <a:lnTo>
                  <a:pt x="88392" y="89915"/>
                </a:lnTo>
                <a:lnTo>
                  <a:pt x="88392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333488" y="5259323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0" y="89915"/>
                </a:moveTo>
                <a:lnTo>
                  <a:pt x="88392" y="89915"/>
                </a:lnTo>
                <a:lnTo>
                  <a:pt x="88392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ln w="9144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333488" y="5259323"/>
            <a:ext cx="44450" cy="90170"/>
          </a:xfrm>
          <a:custGeom>
            <a:avLst/>
            <a:gdLst/>
            <a:ahLst/>
            <a:cxnLst/>
            <a:rect l="l" t="t" r="r" b="b"/>
            <a:pathLst>
              <a:path w="44450" h="90170">
                <a:moveTo>
                  <a:pt x="44195" y="44958"/>
                </a:moveTo>
                <a:lnTo>
                  <a:pt x="0" y="89915"/>
                </a:lnTo>
                <a:lnTo>
                  <a:pt x="44195" y="89915"/>
                </a:lnTo>
                <a:lnTo>
                  <a:pt x="44195" y="44958"/>
                </a:lnTo>
                <a:close/>
              </a:path>
              <a:path w="44450" h="90170">
                <a:moveTo>
                  <a:pt x="44195" y="0"/>
                </a:moveTo>
                <a:lnTo>
                  <a:pt x="0" y="0"/>
                </a:lnTo>
                <a:lnTo>
                  <a:pt x="44195" y="44957"/>
                </a:lnTo>
                <a:lnTo>
                  <a:pt x="44195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333488" y="5259323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88391" y="89915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377683" y="5259323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0"/>
                </a:moveTo>
                <a:lnTo>
                  <a:pt x="0" y="89915"/>
                </a:lnTo>
              </a:path>
            </a:pathLst>
          </a:custGeom>
          <a:ln w="9144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333488" y="5259323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0" y="89915"/>
                </a:moveTo>
                <a:lnTo>
                  <a:pt x="88391" y="0"/>
                </a:lnTo>
              </a:path>
            </a:pathLst>
          </a:custGeom>
          <a:ln w="9144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7513066" y="5217922"/>
            <a:ext cx="138239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80"/>
              </a:lnSpc>
            </a:pPr>
            <a:r>
              <a:rPr sz="1200" spc="-20" dirty="0">
                <a:latin typeface="Times New Roman"/>
                <a:cs typeface="Times New Roman"/>
              </a:rPr>
              <a:t>Комб. </a:t>
            </a:r>
            <a:r>
              <a:rPr sz="1200" spc="-15" dirty="0">
                <a:latin typeface="Times New Roman"/>
                <a:cs typeface="Times New Roman"/>
              </a:rPr>
              <a:t>коэф.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учетом  </a:t>
            </a:r>
            <a:r>
              <a:rPr sz="1200" spc="-5" dirty="0">
                <a:latin typeface="Times New Roman"/>
                <a:cs typeface="Times New Roman"/>
              </a:rPr>
              <a:t>перестрахования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7255764" y="599998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333488" y="59557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4195" y="0"/>
                </a:moveTo>
                <a:lnTo>
                  <a:pt x="27003" y="3473"/>
                </a:lnTo>
                <a:lnTo>
                  <a:pt x="12953" y="12944"/>
                </a:lnTo>
                <a:lnTo>
                  <a:pt x="3476" y="26992"/>
                </a:lnTo>
                <a:lnTo>
                  <a:pt x="0" y="44196"/>
                </a:lnTo>
                <a:lnTo>
                  <a:pt x="3476" y="61399"/>
                </a:lnTo>
                <a:lnTo>
                  <a:pt x="12953" y="75447"/>
                </a:lnTo>
                <a:lnTo>
                  <a:pt x="27003" y="84918"/>
                </a:lnTo>
                <a:lnTo>
                  <a:pt x="44195" y="88392"/>
                </a:lnTo>
                <a:lnTo>
                  <a:pt x="61388" y="84918"/>
                </a:lnTo>
                <a:lnTo>
                  <a:pt x="75437" y="75447"/>
                </a:lnTo>
                <a:lnTo>
                  <a:pt x="84915" y="61399"/>
                </a:lnTo>
                <a:lnTo>
                  <a:pt x="88391" y="44196"/>
                </a:lnTo>
                <a:lnTo>
                  <a:pt x="84915" y="26992"/>
                </a:lnTo>
                <a:lnTo>
                  <a:pt x="75437" y="12944"/>
                </a:lnTo>
                <a:lnTo>
                  <a:pt x="61388" y="3473"/>
                </a:lnTo>
                <a:lnTo>
                  <a:pt x="4419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333488" y="59557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44196"/>
                </a:moveTo>
                <a:lnTo>
                  <a:pt x="84915" y="61399"/>
                </a:lnTo>
                <a:lnTo>
                  <a:pt x="75437" y="75447"/>
                </a:lnTo>
                <a:lnTo>
                  <a:pt x="61388" y="84918"/>
                </a:lnTo>
                <a:lnTo>
                  <a:pt x="44195" y="88392"/>
                </a:lnTo>
                <a:lnTo>
                  <a:pt x="27003" y="84918"/>
                </a:lnTo>
                <a:lnTo>
                  <a:pt x="12953" y="75447"/>
                </a:lnTo>
                <a:lnTo>
                  <a:pt x="3476" y="61399"/>
                </a:lnTo>
                <a:lnTo>
                  <a:pt x="0" y="44196"/>
                </a:lnTo>
                <a:lnTo>
                  <a:pt x="3476" y="26992"/>
                </a:lnTo>
                <a:lnTo>
                  <a:pt x="12953" y="12944"/>
                </a:lnTo>
                <a:lnTo>
                  <a:pt x="27003" y="3473"/>
                </a:lnTo>
                <a:lnTo>
                  <a:pt x="44195" y="0"/>
                </a:lnTo>
                <a:lnTo>
                  <a:pt x="61388" y="3473"/>
                </a:lnTo>
                <a:lnTo>
                  <a:pt x="75437" y="12944"/>
                </a:lnTo>
                <a:lnTo>
                  <a:pt x="84915" y="26992"/>
                </a:lnTo>
                <a:lnTo>
                  <a:pt x="88391" y="44196"/>
                </a:lnTo>
                <a:close/>
              </a:path>
            </a:pathLst>
          </a:custGeom>
          <a:ln w="914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7513066" y="5913120"/>
            <a:ext cx="141986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80"/>
              </a:lnSpc>
            </a:pPr>
            <a:r>
              <a:rPr sz="1200" spc="-20" dirty="0">
                <a:latin typeface="Times New Roman"/>
                <a:cs typeface="Times New Roman"/>
              </a:rPr>
              <a:t>Комб. </a:t>
            </a:r>
            <a:r>
              <a:rPr sz="1200" spc="-15" dirty="0">
                <a:latin typeface="Times New Roman"/>
                <a:cs typeface="Times New Roman"/>
              </a:rPr>
              <a:t>коэф. </a:t>
            </a:r>
            <a:r>
              <a:rPr sz="1200" spc="-5" dirty="0">
                <a:latin typeface="Times New Roman"/>
                <a:cs typeface="Times New Roman"/>
              </a:rPr>
              <a:t>без </a:t>
            </a:r>
            <a:r>
              <a:rPr sz="1200" spc="-10" dirty="0">
                <a:latin typeface="Times New Roman"/>
                <a:cs typeface="Times New Roman"/>
              </a:rPr>
              <a:t>учета  </a:t>
            </a:r>
            <a:r>
              <a:rPr sz="1200" spc="-5" dirty="0">
                <a:latin typeface="Times New Roman"/>
                <a:cs typeface="Times New Roman"/>
              </a:rPr>
              <a:t>перестрахования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0674" y="345566"/>
            <a:ext cx="7905115" cy="986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10" dirty="0">
                <a:latin typeface="Times New Roman"/>
                <a:cs typeface="Times New Roman"/>
              </a:rPr>
              <a:t>Показатели </a:t>
            </a:r>
            <a:r>
              <a:rPr sz="3200" dirty="0">
                <a:latin typeface="Times New Roman"/>
                <a:cs typeface="Times New Roman"/>
              </a:rPr>
              <a:t>развития </a:t>
            </a:r>
            <a:r>
              <a:rPr sz="3200" spc="-35" dirty="0">
                <a:latin typeface="Times New Roman"/>
                <a:cs typeface="Times New Roman"/>
              </a:rPr>
              <a:t>ЗАСО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Times New Roman"/>
                <a:cs typeface="Times New Roman"/>
              </a:rPr>
              <a:t>«Белнефтестрах»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на </a:t>
            </a:r>
            <a:r>
              <a:rPr sz="3200" spc="5" dirty="0">
                <a:latin typeface="Times New Roman"/>
                <a:cs typeface="Times New Roman"/>
              </a:rPr>
              <a:t>2017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Times New Roman"/>
                <a:cs typeface="Times New Roman"/>
              </a:rPr>
              <a:t>год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08878"/>
              </p:ext>
            </p:extLst>
          </p:nvPr>
        </p:nvGraphicFramePr>
        <p:xfrm>
          <a:off x="677214" y="2054479"/>
          <a:ext cx="8136965" cy="3581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444"/>
                <a:gridCol w="1080135"/>
                <a:gridCol w="1152144"/>
                <a:gridCol w="1008126"/>
                <a:gridCol w="936116"/>
              </a:tblGrid>
              <a:tr h="1188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07695">
                        <a:lnSpc>
                          <a:spcPct val="100000"/>
                        </a:lnSpc>
                        <a:spcBef>
                          <a:spcPts val="136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Наименование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показателей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2015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241300" marR="232410" algn="ctr">
                        <a:lnSpc>
                          <a:spcPct val="100000"/>
                        </a:lnSpc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год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(факт)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ru-RU" sz="1800" spc="-5" dirty="0" smtClean="0">
                          <a:latin typeface="+mn-lt"/>
                          <a:cs typeface="Calibri"/>
                        </a:rPr>
                        <a:t>2016</a:t>
                      </a:r>
                      <a:endParaRPr lang="ru-RU" sz="1800" dirty="0" smtClean="0">
                        <a:latin typeface="+mn-lt"/>
                        <a:cs typeface="Calibri"/>
                      </a:endParaRPr>
                    </a:p>
                    <a:p>
                      <a:pPr marL="241300" marR="232410" algn="ctr">
                        <a:lnSpc>
                          <a:spcPct val="100000"/>
                        </a:lnSpc>
                      </a:pPr>
                      <a:r>
                        <a:rPr lang="ru-RU" sz="1800" spc="-25" dirty="0" smtClean="0">
                          <a:latin typeface="+mn-lt"/>
                          <a:cs typeface="Calibri"/>
                        </a:rPr>
                        <a:t>год  </a:t>
                      </a:r>
                      <a:r>
                        <a:rPr lang="ru-RU" sz="1800" dirty="0" smtClean="0">
                          <a:latin typeface="+mn-lt"/>
                          <a:cs typeface="Calibri"/>
                        </a:rPr>
                        <a:t>(факт)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2017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96215" marR="185420" indent="-1270" algn="ctr">
                        <a:lnSpc>
                          <a:spcPct val="100000"/>
                        </a:lnSpc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год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лан)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2240" indent="73025" algn="just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800" spc="-45" dirty="0">
                          <a:latin typeface="Calibri"/>
                          <a:cs typeface="Calibri"/>
                        </a:rPr>
                        <a:t>Темп 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роста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2017</a:t>
                      </a:r>
                      <a:r>
                        <a:rPr sz="18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к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2016,%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Сумма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страховых взносов,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тыс.руб.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58</a:t>
                      </a:r>
                      <a:r>
                        <a:rPr sz="18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685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69</a:t>
                      </a:r>
                      <a:r>
                        <a:rPr sz="18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4</a:t>
                      </a:r>
                      <a:r>
                        <a:rPr lang="ru-RU" sz="1800" dirty="0" smtClean="0">
                          <a:latin typeface="Calibri"/>
                          <a:cs typeface="Calibri"/>
                        </a:rPr>
                        <a:t>55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77</a:t>
                      </a:r>
                      <a:r>
                        <a:rPr sz="18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945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112,2%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Чистая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прибыль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(убыток),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тыс.руб.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8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597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8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4</a:t>
                      </a:r>
                      <a:r>
                        <a:rPr lang="ru-RU" sz="1800" dirty="0" smtClean="0">
                          <a:latin typeface="Calibri"/>
                          <a:cs typeface="Calibri"/>
                        </a:rPr>
                        <a:t>54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ru-RU" sz="1800" dirty="0" smtClean="0">
                          <a:latin typeface="Calibri"/>
                          <a:cs typeface="Calibri"/>
                        </a:rPr>
                        <a:t>4 804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139,1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Рентабельность</a:t>
                      </a:r>
                      <a:r>
                        <a:rPr sz="18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страховой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деятельности,</a:t>
                      </a:r>
                      <a:r>
                        <a:rPr sz="18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1,3%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5,8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2,9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50,0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85090" marR="76581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Рентабельность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финансово- 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хозяйственной деятельности,</a:t>
                      </a:r>
                      <a:r>
                        <a:rPr sz="18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9,2%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800" spc="-5" dirty="0" smtClean="0">
                          <a:latin typeface="Calibri"/>
                          <a:cs typeface="Calibri"/>
                        </a:rPr>
                        <a:t>5,</a:t>
                      </a: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8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7,9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136,2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5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Производительность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труда,</a:t>
                      </a:r>
                      <a:r>
                        <a:rPr sz="18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тыс.руб.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106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137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spc="-5" dirty="0" smtClean="0">
                          <a:latin typeface="Calibri"/>
                          <a:cs typeface="Calibri"/>
                        </a:rPr>
                        <a:t>111,</a:t>
                      </a: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4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857</Words>
  <Application>Microsoft Office PowerPoint</Application>
  <PresentationFormat>Экран (4:3)</PresentationFormat>
  <Paragraphs>206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1_Тема Office</vt:lpstr>
      <vt:lpstr>Бизнес-план развития  ЗАСО «Белнефтестрах»  на 2017 год</vt:lpstr>
      <vt:lpstr>Главными стратегическими целями развития ЗАСО «Белнефтестрах» на 2017 год являются:</vt:lpstr>
      <vt:lpstr>Выполнение Республиканской программы на 2010-2015 годы</vt:lpstr>
      <vt:lpstr>Презентация PowerPoint</vt:lpstr>
      <vt:lpstr>Структура доходной части бюджета ЗАСО «Белнефтестрах» на 2017 год представлена следующим образом:</vt:lpstr>
      <vt:lpstr>Презентация PowerPoint</vt:lpstr>
      <vt:lpstr>Динамика изменения стоимости чистых активов и  уставного капитала ЗАСО «Белнефтестрах»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Бизнес-план развития  ЗАСО «Белнефтестрах» на 2014 год</dc:title>
  <dc:creator>Чертова</dc:creator>
  <cp:lastModifiedBy>Левшун Наталья Игоревна</cp:lastModifiedBy>
  <cp:revision>10</cp:revision>
  <dcterms:created xsi:type="dcterms:W3CDTF">2017-06-12T08:46:44Z</dcterms:created>
  <dcterms:modified xsi:type="dcterms:W3CDTF">2017-11-28T13:13:52Z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2017-06-12T00:00:00Z</vt:filetime>
  </property>
</Properties>
</file>